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handoutMasterIdLst>
    <p:handoutMasterId r:id="rId22"/>
  </p:handoutMasterIdLst>
  <p:sldIdLst>
    <p:sldId id="298" r:id="rId2"/>
    <p:sldId id="299" r:id="rId3"/>
    <p:sldId id="286" r:id="rId4"/>
    <p:sldId id="276" r:id="rId5"/>
    <p:sldId id="294" r:id="rId6"/>
    <p:sldId id="277" r:id="rId7"/>
    <p:sldId id="275" r:id="rId8"/>
    <p:sldId id="269" r:id="rId9"/>
    <p:sldId id="297" r:id="rId10"/>
    <p:sldId id="300" r:id="rId11"/>
    <p:sldId id="288" r:id="rId12"/>
    <p:sldId id="266" r:id="rId13"/>
    <p:sldId id="304" r:id="rId14"/>
    <p:sldId id="307" r:id="rId15"/>
    <p:sldId id="302" r:id="rId16"/>
    <p:sldId id="305" r:id="rId17"/>
    <p:sldId id="313" r:id="rId18"/>
    <p:sldId id="312" r:id="rId19"/>
    <p:sldId id="303" r:id="rId20"/>
  </p:sldIdLst>
  <p:sldSz cx="9144000" cy="6858000" type="screen4x3"/>
  <p:notesSz cx="7104063" cy="10234613"/>
  <p:defaultTextStyle>
    <a:defPPr>
      <a:defRPr lang="fr-FR"/>
    </a:defPPr>
    <a:lvl1pPr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5pPr>
    <a:lvl6pPr marL="2286000" algn="l" defTabSz="914400" rtl="0" eaLnBrk="1" latinLnBrk="0" hangingPunct="1">
      <a:defRPr kern="1200">
        <a:solidFill>
          <a:schemeClr val="tx1"/>
        </a:solidFill>
        <a:latin typeface="Calibri" pitchFamily="34" charset="0"/>
        <a:ea typeface="MS PGothic" pitchFamily="34" charset="-128"/>
        <a:cs typeface="Arial" charset="0"/>
      </a:defRPr>
    </a:lvl6pPr>
    <a:lvl7pPr marL="2743200" algn="l" defTabSz="914400" rtl="0" eaLnBrk="1" latinLnBrk="0" hangingPunct="1">
      <a:defRPr kern="1200">
        <a:solidFill>
          <a:schemeClr val="tx1"/>
        </a:solidFill>
        <a:latin typeface="Calibri" pitchFamily="34" charset="0"/>
        <a:ea typeface="MS PGothic" pitchFamily="34" charset="-128"/>
        <a:cs typeface="Arial" charset="0"/>
      </a:defRPr>
    </a:lvl7pPr>
    <a:lvl8pPr marL="3200400" algn="l" defTabSz="914400" rtl="0" eaLnBrk="1" latinLnBrk="0" hangingPunct="1">
      <a:defRPr kern="1200">
        <a:solidFill>
          <a:schemeClr val="tx1"/>
        </a:solidFill>
        <a:latin typeface="Calibri" pitchFamily="34" charset="0"/>
        <a:ea typeface="MS PGothic" pitchFamily="34" charset="-128"/>
        <a:cs typeface="Arial" charset="0"/>
      </a:defRPr>
    </a:lvl8pPr>
    <a:lvl9pPr marL="3657600" algn="l" defTabSz="914400" rtl="0" eaLnBrk="1" latinLnBrk="0" hangingPunct="1">
      <a:defRPr kern="1200">
        <a:solidFill>
          <a:schemeClr val="tx1"/>
        </a:solidFill>
        <a:latin typeface="Calibri" pitchFamily="34"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808"/>
    <a:srgbClr val="920000"/>
    <a:srgbClr val="FF3300"/>
    <a:srgbClr val="F57E1B"/>
    <a:srgbClr val="336699"/>
    <a:srgbClr val="808080"/>
    <a:srgbClr val="FF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C8144333-35AD-4CC4-BF6E-CABD4CCB6B34}" type="datetimeFigureOut">
              <a:rPr lang="fr-FR" smtClean="0"/>
              <a:t>25/03/2015</a:t>
            </a:fld>
            <a:endParaRPr lang="fr-FR"/>
          </a:p>
        </p:txBody>
      </p:sp>
      <p:sp>
        <p:nvSpPr>
          <p:cNvPr id="4" name="Espace réservé du pied de page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E27E60B3-A152-4CBF-88CF-300CF43886EF}" type="slidenum">
              <a:rPr lang="fr-FR" smtClean="0"/>
              <a:t>‹N°›</a:t>
            </a:fld>
            <a:endParaRPr lang="fr-FR"/>
          </a:p>
        </p:txBody>
      </p:sp>
    </p:spTree>
    <p:extLst>
      <p:ext uri="{BB962C8B-B14F-4D97-AF65-F5344CB8AC3E}">
        <p14:creationId xmlns:p14="http://schemas.microsoft.com/office/powerpoint/2010/main" val="287758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694" cy="511897"/>
          </a:xfrm>
          <a:prstGeom prst="rect">
            <a:avLst/>
          </a:prstGeom>
        </p:spPr>
        <p:txBody>
          <a:bodyPr vert="horz" lIns="96397" tIns="48198" rIns="96397" bIns="48198" rtlCol="0"/>
          <a:lstStyle>
            <a:lvl1pPr algn="l">
              <a:defRPr sz="1300">
                <a:ea typeface="MS PGothic" pitchFamily="34" charset="-128"/>
                <a:cs typeface="+mn-cs"/>
              </a:defRPr>
            </a:lvl1pPr>
          </a:lstStyle>
          <a:p>
            <a:pPr>
              <a:defRPr/>
            </a:pPr>
            <a:endParaRPr lang="fr-FR"/>
          </a:p>
        </p:txBody>
      </p:sp>
      <p:sp>
        <p:nvSpPr>
          <p:cNvPr id="3" name="Espace réservé de la date 2"/>
          <p:cNvSpPr>
            <a:spLocks noGrp="1"/>
          </p:cNvSpPr>
          <p:nvPr>
            <p:ph type="dt" idx="1"/>
          </p:nvPr>
        </p:nvSpPr>
        <p:spPr>
          <a:xfrm>
            <a:off x="4024677" y="0"/>
            <a:ext cx="3077694" cy="511897"/>
          </a:xfrm>
          <a:prstGeom prst="rect">
            <a:avLst/>
          </a:prstGeom>
        </p:spPr>
        <p:txBody>
          <a:bodyPr vert="horz" lIns="96397" tIns="48198" rIns="96397" bIns="48198" rtlCol="0"/>
          <a:lstStyle>
            <a:lvl1pPr algn="r">
              <a:defRPr sz="1300">
                <a:ea typeface="MS PGothic" pitchFamily="34" charset="-128"/>
                <a:cs typeface="+mn-cs"/>
              </a:defRPr>
            </a:lvl1pPr>
          </a:lstStyle>
          <a:p>
            <a:pPr>
              <a:defRPr/>
            </a:pPr>
            <a:fld id="{F6BC5215-95B0-439C-804C-E7A32F3ED9B8}" type="datetimeFigureOut">
              <a:rPr lang="fr-FR"/>
              <a:pPr>
                <a:defRPr/>
              </a:pPr>
              <a:t>25/03/2015</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6397" tIns="48198" rIns="96397" bIns="48198" rtlCol="0" anchor="ctr"/>
          <a:lstStyle/>
          <a:p>
            <a:pPr lvl="0"/>
            <a:endParaRPr lang="fr-FR" noProof="0" smtClean="0"/>
          </a:p>
        </p:txBody>
      </p:sp>
      <p:sp>
        <p:nvSpPr>
          <p:cNvPr id="5" name="Espace réservé des commentaires 4"/>
          <p:cNvSpPr>
            <a:spLocks noGrp="1"/>
          </p:cNvSpPr>
          <p:nvPr>
            <p:ph type="body" sz="quarter" idx="3"/>
          </p:nvPr>
        </p:nvSpPr>
        <p:spPr>
          <a:xfrm>
            <a:off x="710237" y="4861359"/>
            <a:ext cx="5683589" cy="4605409"/>
          </a:xfrm>
          <a:prstGeom prst="rect">
            <a:avLst/>
          </a:prstGeom>
        </p:spPr>
        <p:txBody>
          <a:bodyPr vert="horz" lIns="96397" tIns="48198" rIns="96397" bIns="48198"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055"/>
            <a:ext cx="3077694" cy="511897"/>
          </a:xfrm>
          <a:prstGeom prst="rect">
            <a:avLst/>
          </a:prstGeom>
        </p:spPr>
        <p:txBody>
          <a:bodyPr vert="horz" lIns="96397" tIns="48198" rIns="96397" bIns="48198" rtlCol="0" anchor="b"/>
          <a:lstStyle>
            <a:lvl1pPr algn="l">
              <a:defRPr sz="1300">
                <a:ea typeface="MS PGothic" pitchFamily="34"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4024677" y="9721055"/>
            <a:ext cx="3077694" cy="511897"/>
          </a:xfrm>
          <a:prstGeom prst="rect">
            <a:avLst/>
          </a:prstGeom>
        </p:spPr>
        <p:txBody>
          <a:bodyPr vert="horz" lIns="96397" tIns="48198" rIns="96397" bIns="48198" rtlCol="0" anchor="b"/>
          <a:lstStyle>
            <a:lvl1pPr algn="r">
              <a:defRPr sz="1300">
                <a:ea typeface="MS PGothic" pitchFamily="34" charset="-128"/>
                <a:cs typeface="+mn-cs"/>
              </a:defRPr>
            </a:lvl1pPr>
          </a:lstStyle>
          <a:p>
            <a:pPr>
              <a:defRPr/>
            </a:pPr>
            <a:fld id="{C3A347EC-658B-4B0F-AE1C-2F08BAD48F29}" type="slidenum">
              <a:rPr lang="fr-FR"/>
              <a:pPr>
                <a:defRPr/>
              </a:pPr>
              <a:t>‹N°›</a:t>
            </a:fld>
            <a:endParaRPr lang="fr-FR"/>
          </a:p>
        </p:txBody>
      </p:sp>
    </p:spTree>
    <p:extLst>
      <p:ext uri="{BB962C8B-B14F-4D97-AF65-F5344CB8AC3E}">
        <p14:creationId xmlns:p14="http://schemas.microsoft.com/office/powerpoint/2010/main" val="290624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xfrm>
            <a:off x="995363" y="769938"/>
            <a:ext cx="5116512" cy="3836987"/>
          </a:xfrm>
          <a:noFill/>
          <a:ln>
            <a:solidFill>
              <a:srgbClr val="000000"/>
            </a:solidFill>
            <a:miter lim="800000"/>
            <a:headEnd/>
            <a:tailEnd/>
          </a:ln>
        </p:spPr>
      </p:sp>
      <p:sp>
        <p:nvSpPr>
          <p:cNvPr id="15362" name="Rectangle 3"/>
          <p:cNvSpPr>
            <a:spLocks noGrp="1"/>
          </p:cNvSpPr>
          <p:nvPr>
            <p:ph type="body" idx="1"/>
          </p:nvPr>
        </p:nvSpPr>
        <p:spPr bwMode="auto">
          <a:xfrm>
            <a:off x="708547" y="4861359"/>
            <a:ext cx="5686970" cy="4603748"/>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xfrm>
            <a:off x="995363" y="769938"/>
            <a:ext cx="5116512" cy="3836987"/>
          </a:xfrm>
          <a:noFill/>
          <a:ln>
            <a:solidFill>
              <a:srgbClr val="000000"/>
            </a:solidFill>
            <a:miter lim="800000"/>
            <a:headEnd/>
            <a:tailEnd/>
          </a:ln>
        </p:spPr>
      </p:sp>
      <p:sp>
        <p:nvSpPr>
          <p:cNvPr id="33794" name="Rectangle 3"/>
          <p:cNvSpPr>
            <a:spLocks noGrp="1"/>
          </p:cNvSpPr>
          <p:nvPr>
            <p:ph type="body" idx="1"/>
          </p:nvPr>
        </p:nvSpPr>
        <p:spPr bwMode="auto">
          <a:xfrm>
            <a:off x="708547" y="4861359"/>
            <a:ext cx="5686970" cy="4603748"/>
          </a:xfrm>
          <a:noFill/>
        </p:spPr>
        <p:txBody>
          <a:bodyPr wrap="square" numCol="1" anchor="t" anchorCtr="0" compatLnSpc="1">
            <a:prstTxWarp prst="textNoShape">
              <a:avLst/>
            </a:prstTxWarp>
          </a:bodyPr>
          <a:lstStyle/>
          <a:p>
            <a:pPr>
              <a:lnSpc>
                <a:spcPct val="80000"/>
              </a:lnSpc>
            </a:pPr>
            <a:r>
              <a:rPr lang="fr-FR" sz="800" dirty="0" smtClean="0"/>
              <a:t>Choix des 8 territoires témoins</a:t>
            </a:r>
          </a:p>
          <a:p>
            <a:pPr>
              <a:lnSpc>
                <a:spcPct val="80000"/>
              </a:lnSpc>
            </a:pPr>
            <a:r>
              <a:rPr lang="fr-FR" sz="800" dirty="0" smtClean="0">
                <a:solidFill>
                  <a:srgbClr val="CC0099"/>
                </a:solidFill>
                <a:sym typeface="Wingdings" pitchFamily="2" charset="2"/>
              </a:rPr>
              <a:t></a:t>
            </a:r>
            <a:r>
              <a:rPr lang="fr-FR" sz="800" dirty="0" smtClean="0"/>
              <a:t>pour le Nord, raison du choix</a:t>
            </a:r>
          </a:p>
          <a:p>
            <a:pPr>
              <a:lnSpc>
                <a:spcPct val="80000"/>
              </a:lnSpc>
            </a:pPr>
            <a:r>
              <a:rPr lang="fr-FR" sz="800" dirty="0" smtClean="0"/>
              <a:t>- fort tissu associatif, présence des parties prenantes</a:t>
            </a:r>
          </a:p>
          <a:p>
            <a:pPr>
              <a:lnSpc>
                <a:spcPct val="80000"/>
              </a:lnSpc>
            </a:pPr>
            <a:r>
              <a:rPr lang="fr-FR" sz="800" dirty="0" smtClean="0"/>
              <a:t>- Initiatives existantes sur l’isolement des PA</a:t>
            </a:r>
          </a:p>
          <a:p>
            <a:pPr>
              <a:lnSpc>
                <a:spcPct val="80000"/>
              </a:lnSpc>
            </a:pPr>
            <a:r>
              <a:rPr lang="fr-FR" sz="800" dirty="0" smtClean="0"/>
              <a:t>- besoin d’un mode de coopération</a:t>
            </a:r>
          </a:p>
          <a:p>
            <a:pPr>
              <a:lnSpc>
                <a:spcPct val="80000"/>
              </a:lnSpc>
            </a:pPr>
            <a:r>
              <a:rPr lang="fr-FR" sz="800" dirty="0" smtClean="0">
                <a:solidFill>
                  <a:srgbClr val="CC0099"/>
                </a:solidFill>
                <a:sym typeface="Wingdings" pitchFamily="2" charset="2"/>
              </a:rPr>
              <a:t></a:t>
            </a:r>
            <a:r>
              <a:rPr lang="fr-FR" sz="800" dirty="0" smtClean="0">
                <a:sym typeface="Wingdings" pitchFamily="2" charset="2"/>
              </a:rPr>
              <a:t>territoire=</a:t>
            </a:r>
            <a:r>
              <a:rPr lang="fr-FR" sz="800" dirty="0" smtClean="0">
                <a:solidFill>
                  <a:srgbClr val="CC0099"/>
                </a:solidFill>
                <a:sym typeface="Wingdings" pitchFamily="2" charset="2"/>
              </a:rPr>
              <a:t> </a:t>
            </a:r>
            <a:r>
              <a:rPr lang="fr-FR" sz="800" dirty="0" smtClean="0"/>
              <a:t>Lieu d’observation- pas expérimentation</a:t>
            </a:r>
          </a:p>
          <a:p>
            <a:pPr>
              <a:lnSpc>
                <a:spcPct val="80000"/>
              </a:lnSpc>
            </a:pPr>
            <a:r>
              <a:rPr lang="fr-FR" sz="800" dirty="0" smtClean="0">
                <a:sym typeface="Wingdings" pitchFamily="2" charset="2"/>
              </a:rPr>
              <a:t>4 points d’observation</a:t>
            </a:r>
            <a:r>
              <a:rPr lang="fr-FR" sz="800" dirty="0" smtClean="0">
                <a:solidFill>
                  <a:srgbClr val="CC0099"/>
                </a:solidFill>
                <a:sym typeface="Wingdings" pitchFamily="2" charset="2"/>
              </a:rPr>
              <a:t>:</a:t>
            </a:r>
          </a:p>
          <a:p>
            <a:pPr>
              <a:lnSpc>
                <a:spcPct val="80000"/>
              </a:lnSpc>
            </a:pPr>
            <a:r>
              <a:rPr lang="fr-FR" sz="700" dirty="0" smtClean="0">
                <a:sym typeface="Wingdings" pitchFamily="2" charset="2"/>
              </a:rPr>
              <a:t>- Formation des bénévoles</a:t>
            </a:r>
          </a:p>
          <a:p>
            <a:pPr>
              <a:lnSpc>
                <a:spcPct val="80000"/>
              </a:lnSpc>
            </a:pPr>
            <a:r>
              <a:rPr lang="fr-FR" sz="700" dirty="0" smtClean="0">
                <a:sym typeface="Wingdings" pitchFamily="2" charset="2"/>
              </a:rPr>
              <a:t>- Mobilisation des jeunes en service civique</a:t>
            </a:r>
          </a:p>
          <a:p>
            <a:pPr>
              <a:lnSpc>
                <a:spcPct val="80000"/>
              </a:lnSpc>
            </a:pPr>
            <a:r>
              <a:rPr lang="fr-FR" sz="700" dirty="0" smtClean="0">
                <a:sym typeface="Wingdings" pitchFamily="2" charset="2"/>
              </a:rPr>
              <a:t>- Référents d’équipes: mode d’intervention pour qualité projet</a:t>
            </a:r>
          </a:p>
          <a:p>
            <a:pPr>
              <a:lnSpc>
                <a:spcPct val="80000"/>
              </a:lnSpc>
            </a:pPr>
            <a:r>
              <a:rPr lang="fr-FR" sz="700" dirty="0" smtClean="0">
                <a:sym typeface="Wingdings" pitchFamily="2" charset="2"/>
              </a:rPr>
              <a:t>- Fonctionnement des appuis financiers</a:t>
            </a:r>
          </a:p>
          <a:p>
            <a:pPr>
              <a:lnSpc>
                <a:spcPct val="80000"/>
              </a:lnSpc>
            </a:pPr>
            <a:endParaRPr lang="fr-FR" sz="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358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CF53A8-555F-4906-8878-68505ADB4C86}" type="slidenum">
              <a:rPr lang="fr-FR" smtClean="0"/>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378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818DF1-DEEC-4213-AD73-CA9A07D56922}" type="slidenum">
              <a:rPr lang="fr-FR" smtClean="0"/>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39939" name="Espace réservé du numéro de diapositive 3"/>
          <p:cNvSpPr txBox="1">
            <a:spLocks noGrp="1"/>
          </p:cNvSpPr>
          <p:nvPr/>
        </p:nvSpPr>
        <p:spPr bwMode="auto">
          <a:xfrm>
            <a:off x="4024677" y="9721055"/>
            <a:ext cx="3077694" cy="511897"/>
          </a:xfrm>
          <a:prstGeom prst="rect">
            <a:avLst/>
          </a:prstGeom>
          <a:noFill/>
          <a:ln w="9525">
            <a:noFill/>
            <a:miter lim="800000"/>
            <a:headEnd/>
            <a:tailEnd/>
          </a:ln>
        </p:spPr>
        <p:txBody>
          <a:bodyPr lIns="96397" tIns="48198" rIns="96397" bIns="48198" anchor="b"/>
          <a:lstStyle/>
          <a:p>
            <a:pPr algn="r"/>
            <a:fld id="{6BA993B5-3BEA-423F-8866-D0CA813BACEC}" type="slidenum">
              <a:rPr lang="fr-FR" sz="1300"/>
              <a:pPr algn="r"/>
              <a:t>13</a:t>
            </a:fld>
            <a:endParaRPr lang="fr-FR"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995363" y="769938"/>
            <a:ext cx="5116512" cy="3836987"/>
          </a:xfrm>
          <a:noFill/>
          <a:ln>
            <a:solidFill>
              <a:srgbClr val="000000"/>
            </a:solidFill>
            <a:miter lim="800000"/>
            <a:headEnd/>
            <a:tailEnd/>
          </a:ln>
        </p:spPr>
      </p:sp>
      <p:sp>
        <p:nvSpPr>
          <p:cNvPr id="49155" name="Rectangle 3"/>
          <p:cNvSpPr>
            <a:spLocks noGrp="1"/>
          </p:cNvSpPr>
          <p:nvPr>
            <p:ph type="body" idx="1"/>
          </p:nvPr>
        </p:nvSpPr>
        <p:spPr bwMode="auto">
          <a:xfrm>
            <a:off x="708547" y="4861359"/>
            <a:ext cx="5686970" cy="4603748"/>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xfrm>
            <a:off x="995363" y="769938"/>
            <a:ext cx="5116512" cy="3836987"/>
          </a:xfrm>
          <a:noFill/>
          <a:ln>
            <a:solidFill>
              <a:srgbClr val="000000"/>
            </a:solidFill>
            <a:miter lim="800000"/>
            <a:headEnd/>
            <a:tailEnd/>
          </a:ln>
        </p:spPr>
      </p:sp>
      <p:sp>
        <p:nvSpPr>
          <p:cNvPr id="41986" name="Rectangle 3"/>
          <p:cNvSpPr>
            <a:spLocks noGrp="1"/>
          </p:cNvSpPr>
          <p:nvPr>
            <p:ph type="body" idx="1"/>
          </p:nvPr>
        </p:nvSpPr>
        <p:spPr bwMode="auto">
          <a:xfrm>
            <a:off x="708547" y="4861359"/>
            <a:ext cx="5686970" cy="4603748"/>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xfrm>
            <a:off x="995363" y="769938"/>
            <a:ext cx="5116512" cy="3836987"/>
          </a:xfrm>
          <a:noFill/>
          <a:ln>
            <a:solidFill>
              <a:srgbClr val="000000"/>
            </a:solidFill>
            <a:miter lim="800000"/>
            <a:headEnd/>
            <a:tailEnd/>
          </a:ln>
        </p:spPr>
      </p:sp>
      <p:sp>
        <p:nvSpPr>
          <p:cNvPr id="44034" name="Rectangle 3"/>
          <p:cNvSpPr>
            <a:spLocks noGrp="1"/>
          </p:cNvSpPr>
          <p:nvPr>
            <p:ph type="body" idx="1"/>
          </p:nvPr>
        </p:nvSpPr>
        <p:spPr bwMode="auto">
          <a:xfrm>
            <a:off x="708547" y="4861359"/>
            <a:ext cx="5686970" cy="4603748"/>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995363" y="769938"/>
            <a:ext cx="5116512" cy="3836987"/>
          </a:xfrm>
          <a:noFill/>
          <a:ln>
            <a:solidFill>
              <a:srgbClr val="000000"/>
            </a:solidFill>
            <a:miter lim="800000"/>
            <a:headEnd/>
            <a:tailEnd/>
          </a:ln>
        </p:spPr>
      </p:sp>
      <p:sp>
        <p:nvSpPr>
          <p:cNvPr id="17410" name="Rectangle 3"/>
          <p:cNvSpPr>
            <a:spLocks noGrp="1"/>
          </p:cNvSpPr>
          <p:nvPr>
            <p:ph type="body" idx="1"/>
          </p:nvPr>
        </p:nvSpPr>
        <p:spPr bwMode="auto">
          <a:xfrm>
            <a:off x="708547" y="4861359"/>
            <a:ext cx="5686970" cy="4603748"/>
          </a:xfrm>
          <a:noFill/>
        </p:spPr>
        <p:txBody>
          <a:bodyPr wrap="square" numCol="1" anchor="t" anchorCtr="0" compatLnSpc="1">
            <a:prstTxWarp prst="textNoShape">
              <a:avLst/>
            </a:prstTxWarp>
          </a:bodyPr>
          <a:lstStyle/>
          <a:p>
            <a:pPr>
              <a:lnSpc>
                <a:spcPct val="80000"/>
              </a:lnSpc>
            </a:pPr>
            <a:r>
              <a:rPr lang="fr-FR" sz="800" dirty="0" smtClean="0"/>
              <a:t>Choix des 8 territoires témoins</a:t>
            </a:r>
          </a:p>
          <a:p>
            <a:pPr>
              <a:lnSpc>
                <a:spcPct val="80000"/>
              </a:lnSpc>
            </a:pPr>
            <a:r>
              <a:rPr lang="fr-FR" sz="800" dirty="0" smtClean="0">
                <a:solidFill>
                  <a:srgbClr val="CC0099"/>
                </a:solidFill>
                <a:sym typeface="Wingdings" pitchFamily="2" charset="2"/>
              </a:rPr>
              <a:t></a:t>
            </a:r>
            <a:r>
              <a:rPr lang="fr-FR" sz="800" dirty="0" smtClean="0"/>
              <a:t>pour le Nord, raison du choix</a:t>
            </a:r>
          </a:p>
          <a:p>
            <a:pPr>
              <a:lnSpc>
                <a:spcPct val="80000"/>
              </a:lnSpc>
            </a:pPr>
            <a:r>
              <a:rPr lang="fr-FR" sz="800" dirty="0" smtClean="0"/>
              <a:t>- fort tissu associatif, présence des parties prenantes</a:t>
            </a:r>
          </a:p>
          <a:p>
            <a:pPr>
              <a:lnSpc>
                <a:spcPct val="80000"/>
              </a:lnSpc>
            </a:pPr>
            <a:r>
              <a:rPr lang="fr-FR" sz="800" dirty="0" smtClean="0"/>
              <a:t>- Initiatives existantes sur l’isolement des PA</a:t>
            </a:r>
          </a:p>
          <a:p>
            <a:pPr>
              <a:lnSpc>
                <a:spcPct val="80000"/>
              </a:lnSpc>
            </a:pPr>
            <a:r>
              <a:rPr lang="fr-FR" sz="800" dirty="0" smtClean="0"/>
              <a:t>- besoin d’un mode de coopération</a:t>
            </a:r>
          </a:p>
          <a:p>
            <a:pPr>
              <a:lnSpc>
                <a:spcPct val="80000"/>
              </a:lnSpc>
            </a:pPr>
            <a:r>
              <a:rPr lang="fr-FR" sz="800" dirty="0" smtClean="0">
                <a:solidFill>
                  <a:srgbClr val="CC0099"/>
                </a:solidFill>
                <a:sym typeface="Wingdings" pitchFamily="2" charset="2"/>
              </a:rPr>
              <a:t></a:t>
            </a:r>
            <a:r>
              <a:rPr lang="fr-FR" sz="800" dirty="0" smtClean="0">
                <a:sym typeface="Wingdings" pitchFamily="2" charset="2"/>
              </a:rPr>
              <a:t>territoire=</a:t>
            </a:r>
            <a:r>
              <a:rPr lang="fr-FR" sz="800" dirty="0" smtClean="0">
                <a:solidFill>
                  <a:srgbClr val="CC0099"/>
                </a:solidFill>
                <a:sym typeface="Wingdings" pitchFamily="2" charset="2"/>
              </a:rPr>
              <a:t> </a:t>
            </a:r>
            <a:r>
              <a:rPr lang="fr-FR" sz="800" dirty="0" smtClean="0"/>
              <a:t>Lieu d’observation- pas expérimentation</a:t>
            </a:r>
          </a:p>
          <a:p>
            <a:pPr>
              <a:lnSpc>
                <a:spcPct val="80000"/>
              </a:lnSpc>
            </a:pPr>
            <a:r>
              <a:rPr lang="fr-FR" sz="800" dirty="0" smtClean="0">
                <a:sym typeface="Wingdings" pitchFamily="2" charset="2"/>
              </a:rPr>
              <a:t>4 points d’observation</a:t>
            </a:r>
            <a:r>
              <a:rPr lang="fr-FR" sz="800" dirty="0" smtClean="0">
                <a:solidFill>
                  <a:srgbClr val="CC0099"/>
                </a:solidFill>
                <a:sym typeface="Wingdings" pitchFamily="2" charset="2"/>
              </a:rPr>
              <a:t>:</a:t>
            </a:r>
          </a:p>
          <a:p>
            <a:pPr>
              <a:lnSpc>
                <a:spcPct val="80000"/>
              </a:lnSpc>
            </a:pPr>
            <a:r>
              <a:rPr lang="fr-FR" sz="700" dirty="0" smtClean="0">
                <a:sym typeface="Wingdings" pitchFamily="2" charset="2"/>
              </a:rPr>
              <a:t>- Formation des bénévoles</a:t>
            </a:r>
          </a:p>
          <a:p>
            <a:pPr>
              <a:lnSpc>
                <a:spcPct val="80000"/>
              </a:lnSpc>
            </a:pPr>
            <a:r>
              <a:rPr lang="fr-FR" sz="700" dirty="0" smtClean="0">
                <a:sym typeface="Wingdings" pitchFamily="2" charset="2"/>
              </a:rPr>
              <a:t>- Mobilisation des jeunes en service civique</a:t>
            </a:r>
          </a:p>
          <a:p>
            <a:pPr>
              <a:lnSpc>
                <a:spcPct val="80000"/>
              </a:lnSpc>
            </a:pPr>
            <a:r>
              <a:rPr lang="fr-FR" sz="700" dirty="0" smtClean="0">
                <a:sym typeface="Wingdings" pitchFamily="2" charset="2"/>
              </a:rPr>
              <a:t>- Référents d’équipes: mode d’intervention pour qualité projet</a:t>
            </a:r>
          </a:p>
          <a:p>
            <a:pPr>
              <a:lnSpc>
                <a:spcPct val="80000"/>
              </a:lnSpc>
            </a:pPr>
            <a:r>
              <a:rPr lang="fr-FR" sz="700" dirty="0" smtClean="0">
                <a:sym typeface="Wingdings" pitchFamily="2" charset="2"/>
              </a:rPr>
              <a:t>- Fonctionnement des appuis financiers</a:t>
            </a:r>
          </a:p>
          <a:p>
            <a:pPr>
              <a:lnSpc>
                <a:spcPct val="80000"/>
              </a:lnSpc>
            </a:pPr>
            <a:endParaRPr lang="fr-FR"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399F30-FDB5-496A-B25D-35727653E5F8}" type="slidenum">
              <a:rPr lang="fr-FR" smtClean="0"/>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514D8C-F0A2-4B5E-A233-8FE954F00E7F}" type="slidenum">
              <a:rPr lang="fr-FR" smtClean="0"/>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35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4E2835-FFC3-47BD-B275-127D503442FE}" type="slidenum">
              <a:rPr lang="fr-FR" smtClean="0"/>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8B9C5-4A75-481B-8340-072E1FF70D57}" type="slidenum">
              <a:rPr lang="fr-FR" smtClean="0"/>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2CC862-75D1-4BEC-9907-07C10C3CF903}" type="slidenum">
              <a:rPr lang="fr-FR" smtClean="0"/>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96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09380E-A6BD-414E-A4CA-BA0B75071F36}" type="slidenum">
              <a:rPr lang="fr-FR" smtClean="0"/>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317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45AD77-5DE2-4103-B57F-C4E30897C6D7}" type="slidenum">
              <a:rPr lang="fr-FR" smtClean="0"/>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Users\gaellebarrier\Downloads\MNL_ppt-01.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7C0400F-5133-49E2-BF24-6F9B9717B77E}" type="datetimeFigureOut">
              <a:rPr lang="fr-FR"/>
              <a:pPr>
                <a:defRPr/>
              </a:pPr>
              <a:t>25/03/2015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98BC6B6-F3EE-4EE1-9344-BEDF300E302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0F7DDEB-DAAF-4C2B-8530-427AFBBD49E4}" type="datetimeFigureOut">
              <a:rPr lang="fr-FR"/>
              <a:pPr>
                <a:defRPr/>
              </a:pPr>
              <a:t>25/03/2015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57CA9E-E316-4638-B3DC-87B94A30653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293BC3D-1DD9-4177-A677-D35991FC7FB1}" type="datetimeFigureOut">
              <a:rPr lang="fr-FR"/>
              <a:pPr>
                <a:defRPr/>
              </a:pPr>
              <a:t>25/03/2015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49F5558-8D2F-4521-AFDC-018B4BD3AF6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39485" y="0"/>
            <a:ext cx="6770915" cy="769257"/>
          </a:xfrm>
          <a:prstGeom prst="rect">
            <a:avLst/>
          </a:prstGeom>
        </p:spPr>
        <p:txBody>
          <a:bodyPr/>
          <a:lstStyle>
            <a:lvl1pPr algn="l">
              <a:defRPr b="1">
                <a:solidFill>
                  <a:schemeClr val="tx1"/>
                </a:solidFill>
              </a:defRPr>
            </a:lvl1pPr>
          </a:lstStyle>
          <a:p>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E7470A6-DC43-4D3B-B144-0ADD9A3D7E77}" type="datetimeFigureOut">
              <a:rPr lang="fr-FR"/>
              <a:pPr>
                <a:defRPr/>
              </a:pPr>
              <a:t>25/03/2015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0276D67-1F50-43B3-ACFF-5DB431305BF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7ED5C5D-18C4-481D-851B-D2AB9DCDEC13}" type="datetimeFigureOut">
              <a:rPr lang="fr-FR"/>
              <a:pPr>
                <a:defRPr/>
              </a:pPr>
              <a:t>25/03/2015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000E50F-4AAA-49A5-A57F-CCA9960F10E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09D8186-C1A9-4126-BD97-41510C6A71C2}" type="datetimeFigureOut">
              <a:rPr lang="fr-FR"/>
              <a:pPr>
                <a:defRPr/>
              </a:pPr>
              <a:t>25/03/2015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C1544A-251B-4050-99A2-0DA623661F6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92FDE5D-80DE-43FA-9324-677505718BF7}" type="datetimeFigureOut">
              <a:rPr lang="fr-FR"/>
              <a:pPr>
                <a:defRPr/>
              </a:pPr>
              <a:t>25/03/2015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0204439-08A7-404E-98F0-A100280B6382}"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MNL_ppt-01.png" descr="/Users/gaellebarrier/Downloads/MNL_ppt-01.png"/>
          <p:cNvPicPr>
            <a:picLocks noChangeAspect="1"/>
          </p:cNvPicPr>
          <p:nvPr userDrawn="1"/>
        </p:nvPicPr>
        <p:blipFill>
          <a:blip r:embed="rId2" r:link="rId3"/>
          <a:srcRect b="6281"/>
          <a:stretch>
            <a:fillRect/>
          </a:stretch>
        </p:blipFill>
        <p:spPr bwMode="auto">
          <a:xfrm>
            <a:off x="0" y="-136525"/>
            <a:ext cx="9144000" cy="6427788"/>
          </a:xfrm>
          <a:prstGeom prst="rect">
            <a:avLst/>
          </a:prstGeom>
          <a:noFill/>
          <a:ln w="9525">
            <a:noFill/>
            <a:miter lim="800000"/>
            <a:headEnd/>
            <a:tailEnd/>
          </a:ln>
        </p:spPr>
      </p:pic>
      <p:sp>
        <p:nvSpPr>
          <p:cNvPr id="2" name="Titre 1"/>
          <p:cNvSpPr>
            <a:spLocks noGrp="1"/>
          </p:cNvSpPr>
          <p:nvPr>
            <p:ph type="title"/>
          </p:nvPr>
        </p:nvSpPr>
        <p:spPr>
          <a:xfrm>
            <a:off x="457200" y="3818744"/>
            <a:ext cx="8229600" cy="1143000"/>
          </a:xfrm>
          <a:prstGeom prst="rect">
            <a:avLst/>
          </a:prstGeom>
        </p:spPr>
        <p:txBody>
          <a:bodyPr/>
          <a:lstStyle/>
          <a:p>
            <a:r>
              <a:rPr lang="fr-FR" smtClean="0"/>
              <a:t>Cliquez et modifiez le titre</a:t>
            </a:r>
            <a:endParaRPr lang="fr-FR"/>
          </a:p>
        </p:txBody>
      </p:sp>
      <p:sp>
        <p:nvSpPr>
          <p:cNvPr id="4" name="Espace réservé de la date 3"/>
          <p:cNvSpPr>
            <a:spLocks noGrp="1"/>
          </p:cNvSpPr>
          <p:nvPr>
            <p:ph type="dt" sz="half" idx="10"/>
          </p:nvPr>
        </p:nvSpPr>
        <p:spPr>
          <a:xfrm>
            <a:off x="3500438" y="5283200"/>
            <a:ext cx="2133600" cy="365125"/>
          </a:xfrm>
        </p:spPr>
        <p:txBody>
          <a:bodyPr/>
          <a:lstStyle>
            <a:lvl1pPr algn="ctr">
              <a:defRPr b="1">
                <a:solidFill>
                  <a:schemeClr val="bg1"/>
                </a:solidFill>
              </a:defRPr>
            </a:lvl1pPr>
          </a:lstStyle>
          <a:p>
            <a:pPr>
              <a:defRPr/>
            </a:pPr>
            <a:fld id="{1C570EDC-3D48-4057-A3DC-AAFD2E26700B}" type="datetimeFigureOut">
              <a:rPr lang="fr-FR"/>
              <a:pPr>
                <a:defRPr/>
              </a:pPr>
              <a:t>25/03/2015</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3DC3041-69AD-4868-9DB7-B1E2FF481023}" type="datetimeFigureOut">
              <a:rPr lang="fr-FR"/>
              <a:pPr>
                <a:defRPr/>
              </a:pPr>
              <a:t>25/03/2015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B2A91FA-B6AC-4447-8159-24AB3215F00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D380319-47D2-4C50-9E1D-13DE61CAAEB3}" type="datetimeFigureOut">
              <a:rPr lang="fr-FR"/>
              <a:pPr>
                <a:defRPr/>
              </a:pPr>
              <a:t>25/03/2015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79362FF-D0EC-47DA-ADA1-346DC251C94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728BC11-57BF-40EF-988B-B212E6B89419}" type="datetimeFigureOut">
              <a:rPr lang="fr-FR"/>
              <a:pPr>
                <a:defRPr/>
              </a:pPr>
              <a:t>25/03/2015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0011604-BD8D-4713-949D-D6F864D0D42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Users\gaellebarrier\Downloads\MNL_ppt-02.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MNL_ppt-02.png" descr="/Users/gaellebarrier/Downloads/MNL_ppt-02.png"/>
          <p:cNvPicPr>
            <a:picLocks noChangeAspect="1"/>
          </p:cNvPicPr>
          <p:nvPr userDrawn="1"/>
        </p:nvPicPr>
        <p:blipFill>
          <a:blip r:embed="rId13" r:link="rId14"/>
          <a:srcRect b="8681"/>
          <a:stretch>
            <a:fillRect/>
          </a:stretch>
        </p:blipFill>
        <p:spPr bwMode="auto">
          <a:xfrm>
            <a:off x="0" y="-136525"/>
            <a:ext cx="9144000" cy="6262688"/>
          </a:xfrm>
          <a:prstGeom prst="rect">
            <a:avLst/>
          </a:prstGeom>
          <a:noFill/>
          <a:ln w="9525">
            <a:noFill/>
            <a:miter lim="800000"/>
            <a:headEnd/>
            <a:tailEnd/>
          </a:ln>
        </p:spPr>
      </p:pic>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cs typeface="+mn-cs"/>
              </a:defRPr>
            </a:lvl1pPr>
          </a:lstStyle>
          <a:p>
            <a:pPr>
              <a:defRPr/>
            </a:pPr>
            <a:fld id="{557E2CD7-0C52-4576-9E69-51A807CE65C2}" type="datetimeFigureOut">
              <a:rPr lang="fr-FR"/>
              <a:pPr>
                <a:defRPr/>
              </a:pPr>
              <a:t>25/03/2015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cs typeface="+mn-cs"/>
              </a:defRPr>
            </a:lvl1pPr>
          </a:lstStyle>
          <a:p>
            <a:pPr>
              <a:defRPr/>
            </a:pPr>
            <a:fld id="{831D57D2-EE76-429F-ABFA-AD49927A5223}" type="slidenum">
              <a:rPr lang="fr-FR"/>
              <a:pPr>
                <a:defRPr/>
              </a:pPr>
              <a:t>‹N°›</a:t>
            </a:fld>
            <a:endParaRPr lang="fr-FR"/>
          </a:p>
        </p:txBody>
      </p:sp>
      <p:sp>
        <p:nvSpPr>
          <p:cNvPr id="8" name="Titre 1"/>
          <p:cNvSpPr txBox="1">
            <a:spLocks/>
          </p:cNvSpPr>
          <p:nvPr userDrawn="1"/>
        </p:nvSpPr>
        <p:spPr>
          <a:xfrm>
            <a:off x="239713" y="0"/>
            <a:ext cx="6770687" cy="769938"/>
          </a:xfrm>
          <a:prstGeom prst="rect">
            <a:avLst/>
          </a:prstGeom>
        </p:spPr>
        <p:txBody>
          <a:bodyPr/>
          <a:lstStyle>
            <a:lvl1pPr algn="l">
              <a:defRPr b="1">
                <a:solidFill>
                  <a:schemeClr val="tx1"/>
                </a:solidFill>
              </a:defRPr>
            </a:lvl1pPr>
          </a:lstStyle>
          <a:p>
            <a:pPr eaLnBrk="0" hangingPunct="0">
              <a:defRPr/>
            </a:pPr>
            <a:endParaRPr lang="fr-FR" sz="4400" dirty="0">
              <a:latin typeface="+mj-lt"/>
              <a:cs typeface="MS PGothic" charset="0"/>
            </a:endParaRPr>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20" r:id="rId6"/>
    <p:sldLayoutId id="2147483714" r:id="rId7"/>
    <p:sldLayoutId id="2147483713" r:id="rId8"/>
    <p:sldLayoutId id="2147483712" r:id="rId9"/>
    <p:sldLayoutId id="2147483711" r:id="rId10"/>
    <p:sldLayoutId id="2147483710"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onalisa-asso.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file:///\\localhost\Users\gaellebarrier\Desktop\Visuels_site\Preparation_Logos\Logos_Site\CIAS_Ouest_Rennes.jpg" TargetMode="External"/><Relationship Id="rId26" Type="http://schemas.openxmlformats.org/officeDocument/2006/relationships/image" Target="file:///\\localhost\Users\gaellebarrier\Desktop\Visuels_site\Preparation_Logos\Logos_Site\UNIOPSS.jpg" TargetMode="External"/><Relationship Id="rId39" Type="http://schemas.openxmlformats.org/officeDocument/2006/relationships/image" Target="../media/image27.jpeg"/><Relationship Id="rId21" Type="http://schemas.openxmlformats.org/officeDocument/2006/relationships/image" Target="../media/image18.jpeg"/><Relationship Id="rId34" Type="http://schemas.openxmlformats.org/officeDocument/2006/relationships/image" Target="file:///\\localhost\Users\gaellebarrier\Desktop\Visuels_site\Preparation_Logos\Logos_Site\Restaus_Coeur.jpg" TargetMode="External"/><Relationship Id="rId42" Type="http://schemas.openxmlformats.org/officeDocument/2006/relationships/image" Target="file:///\\localhost\Users\gaellebarrier\Desktop\Visuels_site\Preparation_Logos\Logos_Site\FEP.jpg" TargetMode="External"/><Relationship Id="rId47" Type="http://schemas.openxmlformats.org/officeDocument/2006/relationships/image" Target="../media/image31.jpeg"/><Relationship Id="rId50" Type="http://schemas.openxmlformats.org/officeDocument/2006/relationships/image" Target="file:///\\localhost\Users\gaellebarrier\Desktop\Visuels_site\Preparation_Logos\Logos_Site\FNADEPA.jpg" TargetMode="External"/><Relationship Id="rId55" Type="http://schemas.openxmlformats.org/officeDocument/2006/relationships/image" Target="../media/image35.jpeg"/><Relationship Id="rId63" Type="http://schemas.openxmlformats.org/officeDocument/2006/relationships/image" Target="../media/image39.jpeg"/><Relationship Id="rId68" Type="http://schemas.openxmlformats.org/officeDocument/2006/relationships/image" Target="file:///\\localhost\Users\gaellebarrier\Desktop\Visuels_site\Preparation_Logos\Logos_Site\Msa.jpg" TargetMode="External"/><Relationship Id="rId7" Type="http://schemas.openxmlformats.org/officeDocument/2006/relationships/image" Target="../media/image9.jpeg"/><Relationship Id="rId71" Type="http://schemas.openxmlformats.org/officeDocument/2006/relationships/image" Target="../media/image43.jpeg"/><Relationship Id="rId2" Type="http://schemas.openxmlformats.org/officeDocument/2006/relationships/notesSlide" Target="../notesSlides/notesSlide5.xml"/><Relationship Id="rId16" Type="http://schemas.openxmlformats.org/officeDocument/2006/relationships/image" Target="file:///\\localhost\Users\gaellebarrier\Desktop\Visuels_site\Preparation_Logos\Logos_Site\CCAS_Metz.jpg" TargetMode="External"/><Relationship Id="rId29"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file:///\\localhost\Users\gaellebarrier\Desktop\Visuels_site\Preparation_Logos\Logos_Site\COS.jpg" TargetMode="External"/><Relationship Id="rId32" Type="http://schemas.openxmlformats.org/officeDocument/2006/relationships/image" Target="file:///\\localhost\Users\gaellebarrier\Desktop\Visuels_site\Preparation_Logos\Logos_Site\pfp.jpg" TargetMode="External"/><Relationship Id="rId37" Type="http://schemas.openxmlformats.org/officeDocument/2006/relationships/image" Target="../media/image26.jpeg"/><Relationship Id="rId40" Type="http://schemas.openxmlformats.org/officeDocument/2006/relationships/image" Target="file:///\\localhost\Users\gaellebarrier\Desktop\Visuels_site\Preparation_Logos\Logos_Site\Croix_Rouge.jpg" TargetMode="External"/><Relationship Id="rId45" Type="http://schemas.openxmlformats.org/officeDocument/2006/relationships/image" Target="../media/image30.jpeg"/><Relationship Id="rId53" Type="http://schemas.openxmlformats.org/officeDocument/2006/relationships/image" Target="../media/image34.jpeg"/><Relationship Id="rId58" Type="http://schemas.openxmlformats.org/officeDocument/2006/relationships/image" Target="file:///\\localhost\Users\gaellebarrier\Desktop\Visuels_site\Preparation_Logos\Logos_Site\Generation_Mouvement.jpg" TargetMode="External"/><Relationship Id="rId66" Type="http://schemas.openxmlformats.org/officeDocument/2006/relationships/image" Target="file:///\\localhost\Users\gaellebarrier\Desktop\Visuels_site\Preparation_Logos\Logos_Site\Mouvement_chretien.jpg" TargetMode="External"/><Relationship Id="rId5" Type="http://schemas.openxmlformats.org/officeDocument/2006/relationships/image" Target="../media/image7.jpeg"/><Relationship Id="rId15" Type="http://schemas.openxmlformats.org/officeDocument/2006/relationships/image" Target="../media/image15.jpeg"/><Relationship Id="rId23" Type="http://schemas.openxmlformats.org/officeDocument/2006/relationships/image" Target="../media/image19.jpeg"/><Relationship Id="rId28" Type="http://schemas.openxmlformats.org/officeDocument/2006/relationships/image" Target="file:///\\localhost\Users\gaellebarrier\Desktop\Visuels_site\Preparation_Logos\Logos_Site\SSVP.jpg" TargetMode="External"/><Relationship Id="rId36" Type="http://schemas.openxmlformats.org/officeDocument/2006/relationships/image" Target="file:///\\localhost\Users\gaellebarrier\Desktop\Visuels_site\Preparation_Logos\Logos_Site\UDCCAS57BIS.jpg" TargetMode="External"/><Relationship Id="rId49" Type="http://schemas.openxmlformats.org/officeDocument/2006/relationships/image" Target="../media/image32.jpeg"/><Relationship Id="rId57" Type="http://schemas.openxmlformats.org/officeDocument/2006/relationships/image" Target="../media/image36.jpeg"/><Relationship Id="rId61" Type="http://schemas.openxmlformats.org/officeDocument/2006/relationships/image" Target="../media/image38.jpeg"/><Relationship Id="rId10" Type="http://schemas.openxmlformats.org/officeDocument/2006/relationships/image" Target="../media/image12.jpeg"/><Relationship Id="rId19" Type="http://schemas.openxmlformats.org/officeDocument/2006/relationships/image" Target="../media/image17.jpeg"/><Relationship Id="rId31" Type="http://schemas.openxmlformats.org/officeDocument/2006/relationships/image" Target="../media/image23.jpeg"/><Relationship Id="rId44" Type="http://schemas.openxmlformats.org/officeDocument/2006/relationships/image" Target="file:///\\localhost\Users\gaellebarrier\Desktop\Visuels_site\Preparation_Logos\Logos_Site\Centres_sociaux.jpg" TargetMode="External"/><Relationship Id="rId52" Type="http://schemas.openxmlformats.org/officeDocument/2006/relationships/image" Target="file:///\\localhost\Users\gaellebarrier\Desktop\Visuels_site\Preparation_Logos\Logos_Site\Armee_du_Salut.jpg" TargetMode="External"/><Relationship Id="rId60" Type="http://schemas.openxmlformats.org/officeDocument/2006/relationships/image" Target="file:///\\localhost\Users\gaellebarrier\Desktop\Visuels_site\Preparation_Logos\Logos_Site\Grands_Parrains.jpg" TargetMode="External"/><Relationship Id="rId65" Type="http://schemas.openxmlformats.org/officeDocument/2006/relationships/image" Target="../media/image40.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file:///\\localhost\Users\gaellebarrier\Desktop\Visuels_site\Preparation_Logos\Logos_Site\CCAS_Breuillet.jpg" TargetMode="External"/><Relationship Id="rId22" Type="http://schemas.openxmlformats.org/officeDocument/2006/relationships/image" Target="file:///\\localhost\Users\gaellebarrier\Desktop\Visuels_site\Preparation_Logos\Logos_Site\Coordination_gerontologique_saumurois.jpg" TargetMode="External"/><Relationship Id="rId27" Type="http://schemas.openxmlformats.org/officeDocument/2006/relationships/image" Target="../media/image21.jpeg"/><Relationship Id="rId30" Type="http://schemas.openxmlformats.org/officeDocument/2006/relationships/image" Target="file:///\\localhost\Users\gaellebarrier\Desktop\Visuels_site\Preparation_Logos\Logos_Site\Secours_cath.jpg" TargetMode="External"/><Relationship Id="rId35" Type="http://schemas.openxmlformats.org/officeDocument/2006/relationships/image" Target="../media/image25.jpeg"/><Relationship Id="rId43" Type="http://schemas.openxmlformats.org/officeDocument/2006/relationships/image" Target="../media/image29.jpeg"/><Relationship Id="rId48" Type="http://schemas.openxmlformats.org/officeDocument/2006/relationships/image" Target="file:///\\localhost\Users\gaellebarrier\Desktop\Visuels_site\Preparation_Logos\Logos_Site\Fiapa.jpg" TargetMode="External"/><Relationship Id="rId56" Type="http://schemas.openxmlformats.org/officeDocument/2006/relationships/image" Target="file:///\\localhost\Users\gaellebarrier\Desktop\Visuels_site\Preparation_Logos\Logos_Site\France_benevolat.jpg" TargetMode="External"/><Relationship Id="rId64" Type="http://schemas.openxmlformats.org/officeDocument/2006/relationships/image" Target="file:///\\localhost\Users\gaellebarrier\Desktop\Visuels_site\Preparation_Logos\Logos_Site\Klesia.jpg" TargetMode="External"/><Relationship Id="rId69" Type="http://schemas.openxmlformats.org/officeDocument/2006/relationships/image" Target="../media/image42.jpeg"/><Relationship Id="rId8" Type="http://schemas.openxmlformats.org/officeDocument/2006/relationships/image" Target="../media/image10.jpeg"/><Relationship Id="rId51" Type="http://schemas.openxmlformats.org/officeDocument/2006/relationships/image" Target="../media/image33.jpeg"/><Relationship Id="rId72" Type="http://schemas.openxmlformats.org/officeDocument/2006/relationships/image" Target="file:///\\localhost\Users\gaellebarrier\Desktop\Visuels_site\Preparation_Logos\Logos_Site\CNRACL.jpg" TargetMode="External"/><Relationship Id="rId3" Type="http://schemas.openxmlformats.org/officeDocument/2006/relationships/image" Target="../media/image5.jpeg"/><Relationship Id="rId12" Type="http://schemas.openxmlformats.org/officeDocument/2006/relationships/image" Target="file:///\\localhost\Users\gaellebarrier\Desktop\Visuels_site\Preparation_Logos\Logos_Site\Angers.jpg" TargetMode="External"/><Relationship Id="rId17" Type="http://schemas.openxmlformats.org/officeDocument/2006/relationships/image" Target="../media/image16.jpeg"/><Relationship Id="rId25" Type="http://schemas.openxmlformats.org/officeDocument/2006/relationships/image" Target="../media/image20.jpeg"/><Relationship Id="rId33" Type="http://schemas.openxmlformats.org/officeDocument/2006/relationships/image" Target="../media/image24.jpeg"/><Relationship Id="rId38" Type="http://schemas.openxmlformats.org/officeDocument/2006/relationships/image" Target="file:///\\localhost\Users\gaellebarrier\Desktop\Visuels_site\Preparation_Logos\Logos_Site\UNCCAS.jpg" TargetMode="External"/><Relationship Id="rId46" Type="http://schemas.openxmlformats.org/officeDocument/2006/relationships/image" Target="file:///\\localhost\Users\gaellebarrier\Desktop\Visuels_site\Preparation_Logos\Logos_Site\Chateau_sihol.jpg" TargetMode="External"/><Relationship Id="rId59" Type="http://schemas.openxmlformats.org/officeDocument/2006/relationships/image" Target="../media/image37.jpeg"/><Relationship Id="rId67" Type="http://schemas.openxmlformats.org/officeDocument/2006/relationships/image" Target="../media/image41.jpeg"/><Relationship Id="rId20" Type="http://schemas.openxmlformats.org/officeDocument/2006/relationships/image" Target="file:///\\localhost\Users\gaellebarrier\Desktop\Visuels_site\Preparation_Logos\Logos_Site\Compagnie_aidants.jpg" TargetMode="External"/><Relationship Id="rId41" Type="http://schemas.openxmlformats.org/officeDocument/2006/relationships/image" Target="../media/image28.jpeg"/><Relationship Id="rId54" Type="http://schemas.openxmlformats.org/officeDocument/2006/relationships/image" Target="file:///\\localhost\Users\gaellebarrier\Desktop\Visuels_site\Preparation_Logos\Logos_Site\Fondation_mederic.jpg" TargetMode="External"/><Relationship Id="rId62" Type="http://schemas.openxmlformats.org/officeDocument/2006/relationships/image" Target="file:///\\localhost\Users\gaellebarrier\Desktop\Visuels_site\Preparation_Logos\Logos_Site\ireps.jpg" TargetMode="External"/><Relationship Id="rId70" Type="http://schemas.openxmlformats.org/officeDocument/2006/relationships/image" Target="file:///\\localhost\Users\gaellebarrier\Desktop\Visuels_site\Preparation_Logos\Logos_Site\ORB.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body" idx="1"/>
          </p:nvPr>
        </p:nvSpPr>
        <p:spPr>
          <a:xfrm>
            <a:off x="0" y="476250"/>
            <a:ext cx="9144000" cy="1008063"/>
          </a:xfrm>
        </p:spPr>
        <p:txBody>
          <a:bodyPr/>
          <a:lstStyle/>
          <a:p>
            <a:pPr>
              <a:lnSpc>
                <a:spcPct val="80000"/>
              </a:lnSpc>
            </a:pPr>
            <a:endParaRPr lang="fr-FR" sz="1400" b="1" u="sng" smtClean="0"/>
          </a:p>
          <a:p>
            <a:pPr>
              <a:lnSpc>
                <a:spcPct val="80000"/>
              </a:lnSpc>
              <a:buFont typeface="Arial" charset="0"/>
              <a:buNone/>
            </a:pPr>
            <a:endParaRPr lang="fr-FR" sz="1400" smtClean="0"/>
          </a:p>
          <a:p>
            <a:pPr>
              <a:lnSpc>
                <a:spcPct val="80000"/>
              </a:lnSpc>
            </a:pPr>
            <a:endParaRPr lang="fr-FR" sz="1400" smtClean="0"/>
          </a:p>
          <a:p>
            <a:pPr>
              <a:lnSpc>
                <a:spcPct val="80000"/>
              </a:lnSpc>
            </a:pPr>
            <a:endParaRPr lang="fr-FR" sz="1400" smtClean="0"/>
          </a:p>
          <a:p>
            <a:pPr>
              <a:lnSpc>
                <a:spcPct val="80000"/>
              </a:lnSpc>
              <a:buFont typeface="Arial" charset="0"/>
              <a:buNone/>
            </a:pPr>
            <a:endParaRPr lang="fr-FR" sz="800" i="1" smtClean="0">
              <a:solidFill>
                <a:srgbClr val="777777"/>
              </a:solidFill>
            </a:endParaRPr>
          </a:p>
        </p:txBody>
      </p:sp>
      <p:sp>
        <p:nvSpPr>
          <p:cNvPr id="14338" name="Rectangle 3"/>
          <p:cNvSpPr>
            <a:spLocks noChangeArrowheads="1"/>
          </p:cNvSpPr>
          <p:nvPr/>
        </p:nvSpPr>
        <p:spPr bwMode="auto">
          <a:xfrm>
            <a:off x="0" y="333375"/>
            <a:ext cx="7524750" cy="647700"/>
          </a:xfrm>
          <a:prstGeom prst="rect">
            <a:avLst/>
          </a:prstGeom>
          <a:solidFill>
            <a:srgbClr val="606D8C"/>
          </a:solidFill>
          <a:ln w="9525">
            <a:noFill/>
            <a:miter lim="800000"/>
            <a:headEnd/>
            <a:tailEnd/>
          </a:ln>
        </p:spPr>
        <p:txBody>
          <a:bodyPr rIns="0" anchor="ctr"/>
          <a:lstStyle/>
          <a:p>
            <a:pPr eaLnBrk="0" hangingPunct="0"/>
            <a:endParaRPr lang="fr-FR" sz="2400" b="1" u="sng">
              <a:solidFill>
                <a:schemeClr val="bg1"/>
              </a:solidFill>
            </a:endParaRPr>
          </a:p>
        </p:txBody>
      </p:sp>
      <p:pic>
        <p:nvPicPr>
          <p:cNvPr id="14339" name="Picture 4"/>
          <p:cNvPicPr>
            <a:picLocks noChangeAspect="1" noChangeArrowheads="1"/>
          </p:cNvPicPr>
          <p:nvPr/>
        </p:nvPicPr>
        <p:blipFill>
          <a:blip r:embed="rId3"/>
          <a:srcRect/>
          <a:stretch>
            <a:fillRect/>
          </a:stretch>
        </p:blipFill>
        <p:spPr bwMode="auto">
          <a:xfrm>
            <a:off x="2916238" y="2997200"/>
            <a:ext cx="2733675" cy="1181100"/>
          </a:xfrm>
          <a:prstGeom prst="rect">
            <a:avLst/>
          </a:prstGeom>
          <a:noFill/>
          <a:ln w="9525">
            <a:noFill/>
            <a:miter lim="800000"/>
            <a:headEnd/>
            <a:tailEnd/>
          </a:ln>
        </p:spPr>
      </p:pic>
      <p:sp>
        <p:nvSpPr>
          <p:cNvPr id="14340" name="Rectangle 5"/>
          <p:cNvSpPr>
            <a:spLocks noChangeArrowheads="1"/>
          </p:cNvSpPr>
          <p:nvPr/>
        </p:nvSpPr>
        <p:spPr bwMode="auto">
          <a:xfrm>
            <a:off x="179388" y="6453188"/>
            <a:ext cx="3744912" cy="215900"/>
          </a:xfrm>
          <a:prstGeom prst="rect">
            <a:avLst/>
          </a:prstGeom>
          <a:solidFill>
            <a:srgbClr val="6A7C9A"/>
          </a:solidFill>
          <a:ln w="9525">
            <a:noFill/>
            <a:miter lim="800000"/>
            <a:headEnd/>
            <a:tailEnd/>
          </a:ln>
        </p:spPr>
        <p:txBody>
          <a:bodyPr wrap="none" anchor="ctr"/>
          <a:lstStyle/>
          <a:p>
            <a:endParaRPr lang="fr-FR"/>
          </a:p>
        </p:txBody>
      </p:sp>
      <p:sp>
        <p:nvSpPr>
          <p:cNvPr id="14341" name="Text Box 6"/>
          <p:cNvSpPr txBox="1">
            <a:spLocks noChangeArrowheads="1"/>
          </p:cNvSpPr>
          <p:nvPr/>
        </p:nvSpPr>
        <p:spPr bwMode="auto">
          <a:xfrm>
            <a:off x="468313" y="1125538"/>
            <a:ext cx="8064500" cy="701675"/>
          </a:xfrm>
          <a:prstGeom prst="rect">
            <a:avLst/>
          </a:prstGeom>
          <a:noFill/>
          <a:ln w="9525">
            <a:noFill/>
            <a:miter lim="800000"/>
            <a:headEnd/>
            <a:tailEnd/>
          </a:ln>
        </p:spPr>
        <p:txBody>
          <a:bodyPr>
            <a:spAutoFit/>
          </a:bodyPr>
          <a:lstStyle/>
          <a:p>
            <a:pPr algn="ctr">
              <a:spcBef>
                <a:spcPct val="50000"/>
              </a:spcBef>
            </a:pPr>
            <a:r>
              <a:rPr lang="fr-FR" sz="2000" b="1">
                <a:solidFill>
                  <a:srgbClr val="6A7C9A"/>
                </a:solidFill>
                <a:latin typeface="Arial" charset="0"/>
              </a:rPr>
              <a:t>Présentation du lancement de MONALISA dans le Département du Nord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xfrm>
            <a:off x="0" y="476250"/>
            <a:ext cx="9144000" cy="1008063"/>
          </a:xfrm>
        </p:spPr>
        <p:txBody>
          <a:bodyPr/>
          <a:lstStyle/>
          <a:p>
            <a:pPr>
              <a:lnSpc>
                <a:spcPct val="80000"/>
              </a:lnSpc>
            </a:pPr>
            <a:endParaRPr lang="fr-FR" sz="1400" b="1" u="sng" smtClean="0"/>
          </a:p>
          <a:p>
            <a:pPr>
              <a:lnSpc>
                <a:spcPct val="80000"/>
              </a:lnSpc>
              <a:buFont typeface="Arial" charset="0"/>
              <a:buNone/>
            </a:pPr>
            <a:endParaRPr lang="fr-FR" sz="1400" smtClean="0"/>
          </a:p>
          <a:p>
            <a:pPr>
              <a:lnSpc>
                <a:spcPct val="80000"/>
              </a:lnSpc>
            </a:pPr>
            <a:endParaRPr lang="fr-FR" sz="1400" smtClean="0"/>
          </a:p>
          <a:p>
            <a:pPr>
              <a:lnSpc>
                <a:spcPct val="80000"/>
              </a:lnSpc>
            </a:pPr>
            <a:endParaRPr lang="fr-FR" sz="1400" smtClean="0"/>
          </a:p>
          <a:p>
            <a:pPr>
              <a:lnSpc>
                <a:spcPct val="80000"/>
              </a:lnSpc>
              <a:buFont typeface="Arial" charset="0"/>
              <a:buNone/>
            </a:pPr>
            <a:endParaRPr lang="fr-FR" sz="800" i="1" smtClean="0">
              <a:solidFill>
                <a:srgbClr val="777777"/>
              </a:solidFill>
            </a:endParaRPr>
          </a:p>
        </p:txBody>
      </p:sp>
      <p:sp>
        <p:nvSpPr>
          <p:cNvPr id="99331" name="Rectangle 3"/>
          <p:cNvSpPr>
            <a:spLocks noChangeArrowheads="1"/>
          </p:cNvSpPr>
          <p:nvPr/>
        </p:nvSpPr>
        <p:spPr bwMode="auto">
          <a:xfrm>
            <a:off x="0" y="333375"/>
            <a:ext cx="7524750" cy="771525"/>
          </a:xfrm>
          <a:prstGeom prst="rect">
            <a:avLst/>
          </a:prstGeom>
          <a:solidFill>
            <a:srgbClr val="606D8C"/>
          </a:solidFill>
          <a:ln w="9525">
            <a:noFill/>
            <a:miter lim="800000"/>
            <a:headEnd/>
            <a:tailEnd/>
          </a:ln>
        </p:spPr>
        <p:txBody>
          <a:bodyPr rIns="0" anchor="ctr"/>
          <a:lstStyle/>
          <a:p>
            <a:pPr eaLnBrk="0" hangingPunct="0"/>
            <a:r>
              <a:rPr lang="fr-FR" sz="2400" b="1" u="sng">
                <a:solidFill>
                  <a:schemeClr val="bg1"/>
                </a:solidFill>
              </a:rPr>
              <a:t> L’adhésion à la charte et la reconnaissance des initiatives citoyennes.</a:t>
            </a:r>
          </a:p>
        </p:txBody>
      </p:sp>
      <p:pic>
        <p:nvPicPr>
          <p:cNvPr id="32771" name="Picture 4"/>
          <p:cNvPicPr>
            <a:picLocks noChangeAspect="1" noChangeArrowheads="1"/>
          </p:cNvPicPr>
          <p:nvPr/>
        </p:nvPicPr>
        <p:blipFill>
          <a:blip r:embed="rId3"/>
          <a:srcRect/>
          <a:stretch>
            <a:fillRect/>
          </a:stretch>
        </p:blipFill>
        <p:spPr bwMode="auto">
          <a:xfrm>
            <a:off x="1692275" y="981075"/>
            <a:ext cx="5184775" cy="4987925"/>
          </a:xfrm>
          <a:prstGeom prst="rect">
            <a:avLst/>
          </a:prstGeom>
          <a:noFill/>
          <a:ln w="9525">
            <a:noFill/>
            <a:miter lim="800000"/>
            <a:headEnd/>
            <a:tailEnd/>
          </a:ln>
        </p:spPr>
      </p:pic>
      <p:sp>
        <p:nvSpPr>
          <p:cNvPr id="32772" name="Rectangle 5"/>
          <p:cNvSpPr>
            <a:spLocks noChangeArrowheads="1"/>
          </p:cNvSpPr>
          <p:nvPr/>
        </p:nvSpPr>
        <p:spPr bwMode="auto">
          <a:xfrm>
            <a:off x="179388" y="6453188"/>
            <a:ext cx="3671887" cy="215900"/>
          </a:xfrm>
          <a:prstGeom prst="rect">
            <a:avLst/>
          </a:prstGeom>
          <a:solidFill>
            <a:srgbClr val="6A7C9A"/>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1000" fill="hold"/>
                                        <p:tgtEl>
                                          <p:spTgt spid="99331"/>
                                        </p:tgtEl>
                                        <p:attrNameLst>
                                          <p:attrName>ppt_x</p:attrName>
                                        </p:attrNameLst>
                                      </p:cBhvr>
                                      <p:tavLst>
                                        <p:tav tm="0">
                                          <p:val>
                                            <p:strVal val="1+#ppt_w/2"/>
                                          </p:val>
                                        </p:tav>
                                        <p:tav tm="100000">
                                          <p:val>
                                            <p:strVal val="#ppt_x"/>
                                          </p:val>
                                        </p:tav>
                                      </p:tavLst>
                                    </p:anim>
                                    <p:anim calcmode="lin" valueType="num">
                                      <p:cBhvr additive="base">
                                        <p:cTn id="8" dur="1000" fill="hold"/>
                                        <p:tgtEl>
                                          <p:spTgt spid="99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b="1" smtClean="0">
                <a:solidFill>
                  <a:srgbClr val="CC3399"/>
                </a:solidFill>
              </a:rPr>
              <a:t>L</a:t>
            </a:r>
            <a:r>
              <a:rPr lang="fr-FR" b="1" smtClean="0"/>
              <a:t>es </a:t>
            </a:r>
            <a:r>
              <a:rPr lang="fr-FR" b="1" smtClean="0">
                <a:solidFill>
                  <a:srgbClr val="FF33CC"/>
                </a:solidFill>
              </a:rPr>
              <a:t>8</a:t>
            </a:r>
            <a:r>
              <a:rPr lang="fr-FR" b="1" smtClean="0"/>
              <a:t> territoires témoins</a:t>
            </a:r>
          </a:p>
        </p:txBody>
      </p:sp>
      <p:sp>
        <p:nvSpPr>
          <p:cNvPr id="34818" name="Rectangle 6"/>
          <p:cNvSpPr>
            <a:spLocks noChangeArrowheads="1"/>
          </p:cNvSpPr>
          <p:nvPr/>
        </p:nvSpPr>
        <p:spPr bwMode="auto">
          <a:xfrm>
            <a:off x="538163" y="3914775"/>
            <a:ext cx="8001000" cy="992188"/>
          </a:xfrm>
          <a:prstGeom prst="rect">
            <a:avLst/>
          </a:prstGeom>
          <a:noFill/>
          <a:ln w="9525">
            <a:noFill/>
            <a:miter lim="800000"/>
            <a:headEnd/>
            <a:tailEnd/>
          </a:ln>
        </p:spPr>
        <p:txBody>
          <a:bodyPr>
            <a:spAutoFit/>
          </a:bodyPr>
          <a:lstStyle/>
          <a:p>
            <a:pPr algn="ctr"/>
            <a:endParaRPr lang="fr-FR" sz="3600" i="1"/>
          </a:p>
          <a:p>
            <a:endParaRPr lang="fr-FR" sz="23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3"/>
          <a:srcRect/>
          <a:stretch>
            <a:fillRect/>
          </a:stretch>
        </p:blipFill>
        <p:spPr bwMode="auto">
          <a:xfrm>
            <a:off x="5145088" y="869950"/>
            <a:ext cx="3960812" cy="3960813"/>
          </a:xfrm>
          <a:prstGeom prst="rect">
            <a:avLst/>
          </a:prstGeom>
          <a:noFill/>
          <a:ln w="9525">
            <a:noFill/>
            <a:miter lim="800000"/>
            <a:headEnd/>
            <a:tailEnd/>
          </a:ln>
        </p:spPr>
      </p:pic>
      <p:sp>
        <p:nvSpPr>
          <p:cNvPr id="36866" name="Titre 1"/>
          <p:cNvSpPr>
            <a:spLocks noGrp="1"/>
          </p:cNvSpPr>
          <p:nvPr>
            <p:ph type="title"/>
          </p:nvPr>
        </p:nvSpPr>
        <p:spPr bwMode="auto">
          <a:xfrm>
            <a:off x="239713" y="0"/>
            <a:ext cx="6770687" cy="769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mtClean="0">
                <a:solidFill>
                  <a:srgbClr val="CC3399"/>
                </a:solidFill>
              </a:rPr>
              <a:t>T</a:t>
            </a:r>
            <a:r>
              <a:rPr lang="fr-FR" smtClean="0"/>
              <a:t>erritoires « témoins »</a:t>
            </a:r>
          </a:p>
        </p:txBody>
      </p:sp>
      <p:sp>
        <p:nvSpPr>
          <p:cNvPr id="36867" name="Rectangle 5"/>
          <p:cNvSpPr>
            <a:spLocks noChangeArrowheads="1"/>
          </p:cNvSpPr>
          <p:nvPr/>
        </p:nvSpPr>
        <p:spPr bwMode="auto">
          <a:xfrm>
            <a:off x="5435600" y="4830763"/>
            <a:ext cx="1879600" cy="1069975"/>
          </a:xfrm>
          <a:prstGeom prst="rect">
            <a:avLst/>
          </a:prstGeom>
          <a:noFill/>
          <a:ln w="9525">
            <a:noFill/>
            <a:miter lim="800000"/>
            <a:headEnd/>
            <a:tailEnd/>
          </a:ln>
        </p:spPr>
        <p:txBody>
          <a:bodyPr>
            <a:spAutoFit/>
          </a:bodyPr>
          <a:lstStyle/>
          <a:p>
            <a:pPr>
              <a:buFont typeface="Wingdings" pitchFamily="2" charset="2"/>
              <a:buChar char="ü"/>
            </a:pPr>
            <a:r>
              <a:rPr lang="fr-FR" sz="1600" b="1">
                <a:solidFill>
                  <a:srgbClr val="336699"/>
                </a:solidFill>
              </a:rPr>
              <a:t>(59) Nord</a:t>
            </a:r>
          </a:p>
          <a:p>
            <a:pPr>
              <a:buFont typeface="Wingdings" pitchFamily="2" charset="2"/>
              <a:buChar char="ü"/>
            </a:pPr>
            <a:r>
              <a:rPr lang="fr-FR" sz="1600" b="1">
                <a:solidFill>
                  <a:srgbClr val="FF33CC"/>
                </a:solidFill>
              </a:rPr>
              <a:t>(94) Val de Marne</a:t>
            </a:r>
          </a:p>
          <a:p>
            <a:pPr>
              <a:buFont typeface="Wingdings" pitchFamily="2" charset="2"/>
              <a:buChar char="ü"/>
            </a:pPr>
            <a:r>
              <a:rPr lang="fr-FR" sz="1600" b="1">
                <a:solidFill>
                  <a:srgbClr val="FF33CC"/>
                </a:solidFill>
              </a:rPr>
              <a:t>(30) Gard</a:t>
            </a:r>
          </a:p>
          <a:p>
            <a:pPr>
              <a:buFont typeface="Wingdings" pitchFamily="2" charset="2"/>
              <a:buChar char="ü"/>
            </a:pPr>
            <a:r>
              <a:rPr lang="fr-FR" sz="1600" b="1">
                <a:solidFill>
                  <a:srgbClr val="FF33CC"/>
                </a:solidFill>
              </a:rPr>
              <a:t>(33) Gironde</a:t>
            </a:r>
          </a:p>
        </p:txBody>
      </p:sp>
      <p:sp>
        <p:nvSpPr>
          <p:cNvPr id="36868" name="Rectangle 6"/>
          <p:cNvSpPr>
            <a:spLocks noChangeArrowheads="1"/>
          </p:cNvSpPr>
          <p:nvPr/>
        </p:nvSpPr>
        <p:spPr bwMode="auto">
          <a:xfrm>
            <a:off x="0" y="887413"/>
            <a:ext cx="5562600" cy="5494337"/>
          </a:xfrm>
          <a:prstGeom prst="rect">
            <a:avLst/>
          </a:prstGeom>
          <a:noFill/>
          <a:ln w="9525">
            <a:noFill/>
            <a:miter lim="800000"/>
            <a:headEnd/>
            <a:tailEnd/>
          </a:ln>
        </p:spPr>
        <p:txBody>
          <a:bodyPr>
            <a:spAutoFit/>
          </a:bodyPr>
          <a:lstStyle/>
          <a:p>
            <a:r>
              <a:rPr lang="fr-FR" sz="2300" b="1">
                <a:solidFill>
                  <a:srgbClr val="CC3399"/>
                </a:solidFill>
              </a:rPr>
              <a:t>Les 8 territoires témoins sont des départements </a:t>
            </a:r>
            <a:r>
              <a:rPr lang="fr-FR" sz="2300"/>
              <a:t>au sein desquels des équipes citoyennes agissent sur des territoires de proximité (communaux ou infracommunaux par exemple). </a:t>
            </a:r>
          </a:p>
          <a:p>
            <a:endParaRPr lang="fr-FR" sz="1200"/>
          </a:p>
          <a:p>
            <a:r>
              <a:rPr lang="fr-FR" sz="2300"/>
              <a:t>Sur ces territoires, il s’agit de </a:t>
            </a:r>
            <a:r>
              <a:rPr lang="fr-FR" sz="2300" b="1">
                <a:solidFill>
                  <a:srgbClr val="CC3399"/>
                </a:solidFill>
              </a:rPr>
              <a:t>« mettre à l’épreuve du réel » les préconisations du rapport MONALISA </a:t>
            </a:r>
          </a:p>
          <a:p>
            <a:r>
              <a:rPr lang="fr-FR" sz="1600"/>
              <a:t>On y observe, par exemple, la mise en pratique de la mutualisation des formations, l’accueil des jeunes en service civique, le mode d’intervention des référents d’équipes pour garantir la qualité  du projet, le fonctionnement des appuis financiers…</a:t>
            </a:r>
          </a:p>
          <a:p>
            <a:endParaRPr lang="fr-FR" sz="1600"/>
          </a:p>
          <a:p>
            <a:r>
              <a:rPr lang="fr-FR" sz="1600"/>
              <a:t>Ces observations vont bénéficier aux autres territoires une fois la « période d’observation» terminée</a:t>
            </a:r>
            <a:r>
              <a:rPr lang="fr-FR" sz="2300"/>
              <a:t>.</a:t>
            </a:r>
          </a:p>
          <a:p>
            <a:endParaRPr lang="fr-FR" sz="2300"/>
          </a:p>
        </p:txBody>
      </p:sp>
      <p:sp>
        <p:nvSpPr>
          <p:cNvPr id="36869" name="Rectangle 5"/>
          <p:cNvSpPr>
            <a:spLocks noChangeArrowheads="1"/>
          </p:cNvSpPr>
          <p:nvPr/>
        </p:nvSpPr>
        <p:spPr bwMode="auto">
          <a:xfrm>
            <a:off x="7226300" y="4830763"/>
            <a:ext cx="1879600" cy="1069975"/>
          </a:xfrm>
          <a:prstGeom prst="rect">
            <a:avLst/>
          </a:prstGeom>
          <a:noFill/>
          <a:ln w="9525">
            <a:noFill/>
            <a:miter lim="800000"/>
            <a:headEnd/>
            <a:tailEnd/>
          </a:ln>
        </p:spPr>
        <p:txBody>
          <a:bodyPr>
            <a:spAutoFit/>
          </a:bodyPr>
          <a:lstStyle/>
          <a:p>
            <a:pPr>
              <a:buFont typeface="Wingdings" pitchFamily="2" charset="2"/>
              <a:buChar char="ü"/>
            </a:pPr>
            <a:r>
              <a:rPr lang="fr-FR" sz="1600" b="1">
                <a:solidFill>
                  <a:srgbClr val="FF33CC"/>
                </a:solidFill>
              </a:rPr>
              <a:t>(57) Moselle</a:t>
            </a:r>
          </a:p>
          <a:p>
            <a:pPr>
              <a:buFont typeface="Wingdings" pitchFamily="2" charset="2"/>
              <a:buChar char="ü"/>
            </a:pPr>
            <a:r>
              <a:rPr lang="fr-FR" sz="1600" b="1">
                <a:solidFill>
                  <a:srgbClr val="FF33CC"/>
                </a:solidFill>
              </a:rPr>
              <a:t>(58) Nièvre</a:t>
            </a:r>
          </a:p>
          <a:p>
            <a:pPr>
              <a:buFont typeface="Wingdings" pitchFamily="2" charset="2"/>
              <a:buChar char="ü"/>
            </a:pPr>
            <a:r>
              <a:rPr lang="fr-FR" sz="1600" b="1">
                <a:solidFill>
                  <a:srgbClr val="FF33CC"/>
                </a:solidFill>
              </a:rPr>
              <a:t>(46) Lot</a:t>
            </a:r>
          </a:p>
          <a:p>
            <a:pPr>
              <a:buFont typeface="Wingdings" pitchFamily="2" charset="2"/>
              <a:buChar char="ü"/>
            </a:pPr>
            <a:r>
              <a:rPr lang="fr-FR" sz="1600" b="1">
                <a:solidFill>
                  <a:srgbClr val="FF33CC"/>
                </a:solidFill>
              </a:rPr>
              <a:t>(23) Creuse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ctrTitle" idx="4294967295"/>
          </p:nvPr>
        </p:nvSpPr>
        <p:spPr bwMode="auto">
          <a:xfrm>
            <a:off x="685800" y="2130425"/>
            <a:ext cx="7772400" cy="1470025"/>
          </a:xfrm>
          <a:prstGeom prst="rect">
            <a:avLst/>
          </a:prstGeom>
          <a:noFill/>
          <a:ln>
            <a:miter lim="800000"/>
            <a:headEnd/>
            <a:tailEnd/>
          </a:ln>
        </p:spPr>
        <p:txBody>
          <a:bodyPr/>
          <a:lstStyle/>
          <a:p>
            <a:pPr eaLnBrk="1" hangingPunct="1"/>
            <a:r>
              <a:rPr lang="fr-FR" i="1" smtClean="0">
                <a:solidFill>
                  <a:srgbClr val="336699"/>
                </a:solidFill>
              </a:rPr>
              <a:t>Z</a:t>
            </a:r>
            <a:r>
              <a:rPr lang="fr-FR" i="1" smtClean="0">
                <a:solidFill>
                  <a:srgbClr val="CC3399"/>
                </a:solidFill>
              </a:rPr>
              <a:t>oom sur la démarche</a:t>
            </a:r>
            <a:br>
              <a:rPr lang="fr-FR" i="1" smtClean="0">
                <a:solidFill>
                  <a:srgbClr val="CC3399"/>
                </a:solidFill>
              </a:rPr>
            </a:br>
            <a:r>
              <a:rPr lang="fr-FR" i="1" smtClean="0">
                <a:solidFill>
                  <a:srgbClr val="336699"/>
                </a:solidFill>
              </a:rPr>
              <a:t>dans le Nord</a:t>
            </a:r>
          </a:p>
        </p:txBody>
      </p:sp>
      <p:sp>
        <p:nvSpPr>
          <p:cNvPr id="38914" name="Rectangle 6"/>
          <p:cNvSpPr>
            <a:spLocks noChangeArrowheads="1"/>
          </p:cNvSpPr>
          <p:nvPr/>
        </p:nvSpPr>
        <p:spPr bwMode="auto">
          <a:xfrm>
            <a:off x="538163" y="3914775"/>
            <a:ext cx="8001000" cy="442913"/>
          </a:xfrm>
          <a:prstGeom prst="rect">
            <a:avLst/>
          </a:prstGeom>
          <a:noFill/>
          <a:ln w="9525">
            <a:noFill/>
            <a:miter lim="800000"/>
            <a:headEnd/>
            <a:tailEnd/>
          </a:ln>
        </p:spPr>
        <p:txBody>
          <a:bodyPr>
            <a:spAutoFit/>
          </a:bodyPr>
          <a:lstStyle/>
          <a:p>
            <a:endParaRPr lang="fr-FR" sz="23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0" y="476250"/>
            <a:ext cx="9144000" cy="1008063"/>
          </a:xfrm>
        </p:spPr>
        <p:txBody>
          <a:bodyPr/>
          <a:lstStyle/>
          <a:p>
            <a:pPr>
              <a:lnSpc>
                <a:spcPct val="80000"/>
              </a:lnSpc>
            </a:pPr>
            <a:endParaRPr lang="fr-FR" sz="1400" b="1" u="sng" smtClean="0"/>
          </a:p>
          <a:p>
            <a:pPr>
              <a:lnSpc>
                <a:spcPct val="80000"/>
              </a:lnSpc>
              <a:buFont typeface="Arial" charset="0"/>
              <a:buNone/>
            </a:pPr>
            <a:endParaRPr lang="fr-FR" sz="1400" smtClean="0"/>
          </a:p>
          <a:p>
            <a:pPr>
              <a:lnSpc>
                <a:spcPct val="80000"/>
              </a:lnSpc>
            </a:pPr>
            <a:endParaRPr lang="fr-FR" sz="1400" smtClean="0"/>
          </a:p>
          <a:p>
            <a:pPr>
              <a:lnSpc>
                <a:spcPct val="80000"/>
              </a:lnSpc>
            </a:pPr>
            <a:endParaRPr lang="fr-FR" sz="1400" smtClean="0"/>
          </a:p>
          <a:p>
            <a:pPr>
              <a:lnSpc>
                <a:spcPct val="80000"/>
              </a:lnSpc>
              <a:buFont typeface="Arial" charset="0"/>
              <a:buNone/>
            </a:pPr>
            <a:endParaRPr lang="fr-FR" sz="800" i="1" smtClean="0">
              <a:solidFill>
                <a:srgbClr val="777777"/>
              </a:solidFill>
            </a:endParaRPr>
          </a:p>
        </p:txBody>
      </p:sp>
      <p:sp>
        <p:nvSpPr>
          <p:cNvPr id="103427" name="Rectangle 3"/>
          <p:cNvSpPr>
            <a:spLocks noChangeArrowheads="1"/>
          </p:cNvSpPr>
          <p:nvPr/>
        </p:nvSpPr>
        <p:spPr bwMode="auto">
          <a:xfrm>
            <a:off x="179388" y="333375"/>
            <a:ext cx="7345362" cy="962025"/>
          </a:xfrm>
          <a:prstGeom prst="rect">
            <a:avLst/>
          </a:prstGeom>
          <a:solidFill>
            <a:srgbClr val="606D8C"/>
          </a:solidFill>
          <a:ln w="9525">
            <a:noFill/>
            <a:miter lim="800000"/>
            <a:headEnd/>
            <a:tailEnd/>
          </a:ln>
        </p:spPr>
        <p:txBody>
          <a:bodyPr rIns="0" anchor="ctr"/>
          <a:lstStyle/>
          <a:p>
            <a:pPr eaLnBrk="0" hangingPunct="0"/>
            <a:r>
              <a:rPr lang="fr-FR" sz="2400" b="1" u="sng" dirty="0">
                <a:solidFill>
                  <a:schemeClr val="bg1"/>
                </a:solidFill>
              </a:rPr>
              <a:t> La préservation et le développement du lien social pour les personnes âgées au cœur de l’action du Département du Nord.</a:t>
            </a:r>
          </a:p>
        </p:txBody>
      </p:sp>
      <p:sp>
        <p:nvSpPr>
          <p:cNvPr id="103428" name="Rectangle 4"/>
          <p:cNvSpPr>
            <a:spLocks noChangeArrowheads="1"/>
          </p:cNvSpPr>
          <p:nvPr/>
        </p:nvSpPr>
        <p:spPr bwMode="auto">
          <a:xfrm>
            <a:off x="179388" y="1628775"/>
            <a:ext cx="8964612" cy="4464050"/>
          </a:xfrm>
          <a:prstGeom prst="rect">
            <a:avLst/>
          </a:prstGeom>
          <a:noFill/>
          <a:ln w="9525">
            <a:noFill/>
            <a:miter lim="800000"/>
            <a:headEnd/>
            <a:tailEnd/>
          </a:ln>
        </p:spPr>
        <p:txBody>
          <a:bodyPr/>
          <a:lstStyle/>
          <a:p>
            <a:pPr marL="342900" indent="-342900" eaLnBrk="0" hangingPunct="0">
              <a:lnSpc>
                <a:spcPct val="80000"/>
              </a:lnSpc>
              <a:spcBef>
                <a:spcPct val="20000"/>
              </a:spcBef>
              <a:buFont typeface="Wingdings" pitchFamily="2" charset="2"/>
              <a:buNone/>
              <a:tabLst>
                <a:tab pos="806450" algn="l"/>
              </a:tabLst>
            </a:pPr>
            <a:r>
              <a:rPr lang="fr-FR" dirty="0">
                <a:solidFill>
                  <a:srgbClr val="FF33CC"/>
                </a:solidFill>
                <a:sym typeface="Wingdings" pitchFamily="2" charset="2"/>
              </a:rPr>
              <a:t>                 Le Département porte dans le cadre de son schéma un engagement fort en faveur du lien social des personnes âgées (engagement 7 du schéma départemental).</a:t>
            </a: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Cet engagement s’est traduit à travers le soutien apporté à de nombreuses actions dans le cadre du FDI, portés par les centres sociaux, ou par UNISCITE dans le cadre de l’opération « Une visite, un sourire ».</a:t>
            </a: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
            </a:r>
            <a:br>
              <a:rPr lang="fr-FR" dirty="0">
                <a:sym typeface="Wingdings" pitchFamily="2" charset="2"/>
              </a:rPr>
            </a:br>
            <a:r>
              <a:rPr lang="fr-FR" dirty="0">
                <a:sym typeface="Wingdings" pitchFamily="2" charset="2"/>
              </a:rPr>
              <a:t>	</a:t>
            </a:r>
            <a:r>
              <a:rPr lang="fr-FR" dirty="0">
                <a:solidFill>
                  <a:srgbClr val="FF33CC"/>
                </a:solidFill>
                <a:sym typeface="Wingdings" pitchFamily="2" charset="2"/>
              </a:rPr>
              <a:t>Le choix du Département du Nord comme territoire témoins est une reconnaissance des initiatives et de la dynamique lancée autour du bien vieillir</a:t>
            </a:r>
            <a:r>
              <a:rPr lang="fr-FR" dirty="0">
                <a:sym typeface="Wingdings" pitchFamily="2" charset="2"/>
              </a:rPr>
              <a:t>. </a:t>
            </a: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MONALISA vient donc s’inscrire en complément des actions déjà mises en place sur le territoire.</a:t>
            </a:r>
            <a:endParaRPr lang="fr-FR" sz="1400" dirty="0">
              <a:sym typeface="Wingdings" pitchFamily="2" charset="2"/>
            </a:endParaRPr>
          </a:p>
          <a:p>
            <a:pPr marL="342900" indent="-342900" eaLnBrk="0" hangingPunct="0">
              <a:lnSpc>
                <a:spcPct val="80000"/>
              </a:lnSpc>
              <a:spcBef>
                <a:spcPct val="20000"/>
              </a:spcBef>
              <a:buFont typeface="Wingdings" pitchFamily="2" charset="2"/>
              <a:buNone/>
              <a:tabLst>
                <a:tab pos="806450" algn="l"/>
              </a:tabLst>
            </a:pPr>
            <a:endParaRPr lang="fr-FR" sz="1400" dirty="0">
              <a:sym typeface="Wingdings" pitchFamily="2" charset="2"/>
            </a:endParaRPr>
          </a:p>
          <a:p>
            <a:pPr marL="342900" indent="-342900" eaLnBrk="0" hangingPunct="0">
              <a:lnSpc>
                <a:spcPct val="80000"/>
              </a:lnSpc>
              <a:spcBef>
                <a:spcPct val="20000"/>
              </a:spcBef>
              <a:buFont typeface="Wingdings" pitchFamily="2" charset="2"/>
              <a:buNone/>
              <a:tabLst>
                <a:tab pos="806450" algn="l"/>
              </a:tabLst>
            </a:pPr>
            <a:r>
              <a:rPr lang="fr-FR" sz="1600" dirty="0">
                <a:sym typeface="Wingdings" pitchFamily="2" charset="2"/>
              </a:rPr>
              <a:t>                   </a:t>
            </a:r>
          </a:p>
        </p:txBody>
      </p:sp>
      <p:sp>
        <p:nvSpPr>
          <p:cNvPr id="48133" name="Rectangle 5"/>
          <p:cNvSpPr>
            <a:spLocks noChangeArrowheads="1"/>
          </p:cNvSpPr>
          <p:nvPr/>
        </p:nvSpPr>
        <p:spPr bwMode="auto">
          <a:xfrm>
            <a:off x="179388" y="6453188"/>
            <a:ext cx="3744912" cy="215900"/>
          </a:xfrm>
          <a:prstGeom prst="rect">
            <a:avLst/>
          </a:prstGeom>
          <a:solidFill>
            <a:srgbClr val="6A7C9A"/>
          </a:solidFill>
          <a:ln w="9525">
            <a:noFill/>
            <a:miter lim="800000"/>
            <a:headEnd/>
            <a:tailEnd/>
          </a:ln>
        </p:spPr>
        <p:txBody>
          <a:bodyPr wrap="none" anchor="ctr"/>
          <a:lstStyle/>
          <a:p>
            <a:endParaRPr lang="fr-FR"/>
          </a:p>
        </p:txBody>
      </p:sp>
      <p:sp>
        <p:nvSpPr>
          <p:cNvPr id="48135" name="AutoShape 8"/>
          <p:cNvSpPr>
            <a:spLocks noChangeArrowheads="1"/>
          </p:cNvSpPr>
          <p:nvPr/>
        </p:nvSpPr>
        <p:spPr bwMode="auto">
          <a:xfrm>
            <a:off x="179388" y="2997200"/>
            <a:ext cx="798512" cy="287338"/>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
        <p:nvSpPr>
          <p:cNvPr id="48136" name="AutoShape 17"/>
          <p:cNvSpPr>
            <a:spLocks noChangeArrowheads="1"/>
          </p:cNvSpPr>
          <p:nvPr/>
        </p:nvSpPr>
        <p:spPr bwMode="auto">
          <a:xfrm>
            <a:off x="179388" y="1628775"/>
            <a:ext cx="798512" cy="287338"/>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1000" fill="hold"/>
                                        <p:tgtEl>
                                          <p:spTgt spid="103427"/>
                                        </p:tgtEl>
                                        <p:attrNameLst>
                                          <p:attrName>ppt_x</p:attrName>
                                        </p:attrNameLst>
                                      </p:cBhvr>
                                      <p:tavLst>
                                        <p:tav tm="0">
                                          <p:val>
                                            <p:strVal val="1+#ppt_w/2"/>
                                          </p:val>
                                        </p:tav>
                                        <p:tav tm="100000">
                                          <p:val>
                                            <p:strVal val="#ppt_x"/>
                                          </p:val>
                                        </p:tav>
                                      </p:tavLst>
                                    </p:anim>
                                    <p:anim calcmode="lin" valueType="num">
                                      <p:cBhvr additive="base">
                                        <p:cTn id="8" dur="1000" fill="hold"/>
                                        <p:tgtEl>
                                          <p:spTgt spid="1034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03428"/>
                                        </p:tgtEl>
                                        <p:attrNameLst>
                                          <p:attrName>style.visibility</p:attrName>
                                        </p:attrNameLst>
                                      </p:cBhvr>
                                      <p:to>
                                        <p:strVal val="visible"/>
                                      </p:to>
                                    </p:set>
                                    <p:anim calcmode="lin" valueType="num">
                                      <p:cBhvr>
                                        <p:cTn id="12" dur="1000" fill="hold"/>
                                        <p:tgtEl>
                                          <p:spTgt spid="103428"/>
                                        </p:tgtEl>
                                        <p:attrNameLst>
                                          <p:attrName>ppt_w</p:attrName>
                                        </p:attrNameLst>
                                      </p:cBhvr>
                                      <p:tavLst>
                                        <p:tav tm="0">
                                          <p:val>
                                            <p:strVal val="#ppt_w*0.70"/>
                                          </p:val>
                                        </p:tav>
                                        <p:tav tm="100000">
                                          <p:val>
                                            <p:strVal val="#ppt_w"/>
                                          </p:val>
                                        </p:tav>
                                      </p:tavLst>
                                    </p:anim>
                                    <p:anim calcmode="lin" valueType="num">
                                      <p:cBhvr>
                                        <p:cTn id="13" dur="1000" fill="hold"/>
                                        <p:tgtEl>
                                          <p:spTgt spid="103428"/>
                                        </p:tgtEl>
                                        <p:attrNameLst>
                                          <p:attrName>ppt_h</p:attrName>
                                        </p:attrNameLst>
                                      </p:cBhvr>
                                      <p:tavLst>
                                        <p:tav tm="0">
                                          <p:val>
                                            <p:strVal val="#ppt_h"/>
                                          </p:val>
                                        </p:tav>
                                        <p:tav tm="100000">
                                          <p:val>
                                            <p:strVal val="#ppt_h"/>
                                          </p:val>
                                        </p:tav>
                                      </p:tavLst>
                                    </p:anim>
                                    <p:animEffect transition="in" filter="fade">
                                      <p:cBhvr>
                                        <p:cTn id="14" dur="10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xfrm>
            <a:off x="0" y="476250"/>
            <a:ext cx="9144000" cy="1008063"/>
          </a:xfrm>
        </p:spPr>
        <p:txBody>
          <a:bodyPr/>
          <a:lstStyle/>
          <a:p>
            <a:pPr>
              <a:lnSpc>
                <a:spcPct val="80000"/>
              </a:lnSpc>
            </a:pPr>
            <a:endParaRPr lang="fr-FR" sz="1400" b="1" u="sng" smtClean="0"/>
          </a:p>
          <a:p>
            <a:pPr>
              <a:lnSpc>
                <a:spcPct val="80000"/>
              </a:lnSpc>
              <a:buFont typeface="Arial" charset="0"/>
              <a:buNone/>
            </a:pPr>
            <a:endParaRPr lang="fr-FR" sz="1400" smtClean="0"/>
          </a:p>
          <a:p>
            <a:pPr>
              <a:lnSpc>
                <a:spcPct val="80000"/>
              </a:lnSpc>
            </a:pPr>
            <a:endParaRPr lang="fr-FR" sz="1400" smtClean="0"/>
          </a:p>
          <a:p>
            <a:pPr>
              <a:lnSpc>
                <a:spcPct val="80000"/>
              </a:lnSpc>
            </a:pPr>
            <a:endParaRPr lang="fr-FR" sz="1400" smtClean="0"/>
          </a:p>
          <a:p>
            <a:pPr>
              <a:lnSpc>
                <a:spcPct val="80000"/>
              </a:lnSpc>
              <a:buFont typeface="Arial" charset="0"/>
              <a:buNone/>
            </a:pPr>
            <a:endParaRPr lang="fr-FR" sz="800" i="1" smtClean="0">
              <a:solidFill>
                <a:srgbClr val="777777"/>
              </a:solidFill>
            </a:endParaRPr>
          </a:p>
        </p:txBody>
      </p:sp>
      <p:sp>
        <p:nvSpPr>
          <p:cNvPr id="103427" name="Rectangle 3"/>
          <p:cNvSpPr>
            <a:spLocks noChangeArrowheads="1"/>
          </p:cNvSpPr>
          <p:nvPr/>
        </p:nvSpPr>
        <p:spPr bwMode="auto">
          <a:xfrm>
            <a:off x="0" y="333375"/>
            <a:ext cx="7524750" cy="647700"/>
          </a:xfrm>
          <a:prstGeom prst="rect">
            <a:avLst/>
          </a:prstGeom>
          <a:solidFill>
            <a:srgbClr val="606D8C"/>
          </a:solidFill>
          <a:ln w="9525">
            <a:noFill/>
            <a:miter lim="800000"/>
            <a:headEnd/>
            <a:tailEnd/>
          </a:ln>
        </p:spPr>
        <p:txBody>
          <a:bodyPr rIns="0" anchor="ctr"/>
          <a:lstStyle/>
          <a:p>
            <a:pPr eaLnBrk="0" hangingPunct="0"/>
            <a:r>
              <a:rPr lang="fr-FR" sz="2400" b="1" u="sng" dirty="0">
                <a:solidFill>
                  <a:schemeClr val="bg1"/>
                </a:solidFill>
              </a:rPr>
              <a:t> La dynamique partenariale MONALISA dans le NORD(1/2)</a:t>
            </a:r>
          </a:p>
        </p:txBody>
      </p:sp>
      <p:sp>
        <p:nvSpPr>
          <p:cNvPr id="103428" name="Rectangle 4"/>
          <p:cNvSpPr>
            <a:spLocks noChangeArrowheads="1"/>
          </p:cNvSpPr>
          <p:nvPr/>
        </p:nvSpPr>
        <p:spPr bwMode="auto">
          <a:xfrm>
            <a:off x="179388" y="1295400"/>
            <a:ext cx="8964612" cy="4652963"/>
          </a:xfrm>
          <a:prstGeom prst="rect">
            <a:avLst/>
          </a:prstGeom>
          <a:noFill/>
          <a:ln w="9525">
            <a:noFill/>
            <a:miter lim="800000"/>
            <a:headEnd/>
            <a:tailEnd/>
          </a:ln>
        </p:spPr>
        <p:txBody>
          <a:bodyPr/>
          <a:lstStyle/>
          <a:p>
            <a:pPr marL="342900" indent="-342900" eaLnBrk="0" hangingPunct="0">
              <a:lnSpc>
                <a:spcPct val="80000"/>
              </a:lnSpc>
              <a:spcBef>
                <a:spcPct val="20000"/>
              </a:spcBef>
              <a:buFont typeface="Wingdings" pitchFamily="2" charset="2"/>
              <a:buNone/>
              <a:tabLst>
                <a:tab pos="806450" algn="l"/>
              </a:tabLst>
            </a:pPr>
            <a:r>
              <a:rPr lang="fr-FR" dirty="0">
                <a:solidFill>
                  <a:srgbClr val="FF33CC"/>
                </a:solidFill>
                <a:sym typeface="Wingdings" pitchFamily="2" charset="2"/>
              </a:rPr>
              <a:t>                 Lancement d’une réunion exploratoire, le 18 février </a:t>
            </a:r>
            <a:r>
              <a:rPr lang="fr-FR" dirty="0" smtClean="0">
                <a:solidFill>
                  <a:srgbClr val="FF33CC"/>
                </a:solidFill>
                <a:sym typeface="Wingdings" pitchFamily="2" charset="2"/>
              </a:rPr>
              <a:t>2014, </a:t>
            </a:r>
            <a:r>
              <a:rPr lang="fr-FR" dirty="0">
                <a:sym typeface="Wingdings" pitchFamily="2" charset="2"/>
              </a:rPr>
              <a:t>à l’initiative des parties prenantes, </a:t>
            </a:r>
          </a:p>
          <a:p>
            <a:pPr marL="342900" indent="-342900" eaLnBrk="0" hangingPunct="0">
              <a:lnSpc>
                <a:spcPct val="80000"/>
              </a:lnSpc>
              <a:spcBef>
                <a:spcPct val="20000"/>
              </a:spcBef>
              <a:buFontTx/>
              <a:buChar char="-"/>
              <a:tabLst>
                <a:tab pos="806450" algn="l"/>
              </a:tabLst>
            </a:pPr>
            <a:r>
              <a:rPr lang="fr-FR" dirty="0">
                <a:sym typeface="Wingdings" pitchFamily="2" charset="2"/>
              </a:rPr>
              <a:t>Petits Frères des Pauvres</a:t>
            </a:r>
          </a:p>
          <a:p>
            <a:pPr marL="342900" indent="-342900" eaLnBrk="0" hangingPunct="0">
              <a:lnSpc>
                <a:spcPct val="80000"/>
              </a:lnSpc>
              <a:spcBef>
                <a:spcPct val="20000"/>
              </a:spcBef>
              <a:buFontTx/>
              <a:buChar char="-"/>
              <a:tabLst>
                <a:tab pos="806450" algn="l"/>
              </a:tabLst>
            </a:pPr>
            <a:r>
              <a:rPr lang="fr-FR" dirty="0">
                <a:sym typeface="Wingdings" pitchFamily="2" charset="2"/>
              </a:rPr>
              <a:t>Fédération des Centres Sociaux</a:t>
            </a:r>
          </a:p>
          <a:p>
            <a:pPr marL="342900" indent="-342900" eaLnBrk="0" hangingPunct="0">
              <a:lnSpc>
                <a:spcPct val="80000"/>
              </a:lnSpc>
              <a:spcBef>
                <a:spcPct val="20000"/>
              </a:spcBef>
              <a:buFontTx/>
              <a:buChar char="-"/>
              <a:tabLst>
                <a:tab pos="806450" algn="l"/>
              </a:tabLst>
            </a:pPr>
            <a:r>
              <a:rPr lang="fr-FR" dirty="0">
                <a:sym typeface="Wingdings" pitchFamily="2" charset="2"/>
              </a:rPr>
              <a:t>URIOPSS,</a:t>
            </a:r>
          </a:p>
          <a:p>
            <a:pPr marL="342900" indent="-342900" eaLnBrk="0" hangingPunct="0">
              <a:lnSpc>
                <a:spcPct val="80000"/>
              </a:lnSpc>
              <a:spcBef>
                <a:spcPct val="20000"/>
              </a:spcBef>
              <a:buFontTx/>
              <a:buChar char="-"/>
              <a:tabLst>
                <a:tab pos="806450" algn="l"/>
              </a:tabLst>
            </a:pPr>
            <a:r>
              <a:rPr lang="fr-FR" dirty="0">
                <a:sym typeface="Wingdings" pitchFamily="2" charset="2"/>
              </a:rPr>
              <a:t>UDCCAS,</a:t>
            </a:r>
          </a:p>
          <a:p>
            <a:pPr marL="342900" indent="-342900" eaLnBrk="0" hangingPunct="0">
              <a:lnSpc>
                <a:spcPct val="80000"/>
              </a:lnSpc>
              <a:spcBef>
                <a:spcPct val="20000"/>
              </a:spcBef>
              <a:buFontTx/>
              <a:buChar char="-"/>
              <a:tabLst>
                <a:tab pos="806450" algn="l"/>
              </a:tabLst>
            </a:pPr>
            <a:r>
              <a:rPr lang="fr-FR" dirty="0">
                <a:sym typeface="Wingdings" pitchFamily="2" charset="2"/>
              </a:rPr>
              <a:t>Département du Nord</a:t>
            </a:r>
          </a:p>
          <a:p>
            <a:pPr marL="342900" indent="-342900" eaLnBrk="0" hangingPunct="0">
              <a:lnSpc>
                <a:spcPct val="80000"/>
              </a:lnSpc>
              <a:spcBef>
                <a:spcPct val="20000"/>
              </a:spcBef>
              <a:tabLst>
                <a:tab pos="806450" algn="l"/>
              </a:tabLst>
            </a:pPr>
            <a:endParaRPr lang="fr-FR" dirty="0">
              <a:sym typeface="Wingdings" pitchFamily="2" charset="2"/>
            </a:endParaRP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La rencontre exploratoire réunissait l’Armée du Salut, le secours catholique, la Fondation Claude Pompidou, la Société de Saint Vincent de Paul, Agir </a:t>
            </a:r>
            <a:r>
              <a:rPr lang="fr-FR" dirty="0" err="1">
                <a:sym typeface="Wingdings" pitchFamily="2" charset="2"/>
              </a:rPr>
              <a:t>Abcd</a:t>
            </a:r>
            <a:r>
              <a:rPr lang="fr-FR" dirty="0">
                <a:sym typeface="Wingdings" pitchFamily="2" charset="2"/>
              </a:rPr>
              <a:t>, l’</a:t>
            </a:r>
            <a:r>
              <a:rPr lang="fr-FR" dirty="0" err="1">
                <a:sym typeface="Wingdings" pitchFamily="2" charset="2"/>
              </a:rPr>
              <a:t>ANDGM,Unis</a:t>
            </a:r>
            <a:r>
              <a:rPr lang="fr-FR" dirty="0">
                <a:sym typeface="Wingdings" pitchFamily="2" charset="2"/>
              </a:rPr>
              <a:t> Cité, les Resto du cœur cote d’opale, l’UFCV, la Croix Rouge, </a:t>
            </a:r>
            <a:r>
              <a:rPr lang="fr-FR" dirty="0" err="1">
                <a:sym typeface="Wingdings" pitchFamily="2" charset="2"/>
              </a:rPr>
              <a:t>Humanis</a:t>
            </a:r>
            <a:r>
              <a:rPr lang="fr-FR" dirty="0">
                <a:sym typeface="Wingdings" pitchFamily="2" charset="2"/>
              </a:rPr>
              <a:t>, </a:t>
            </a:r>
            <a:r>
              <a:rPr lang="fr-FR" dirty="0" smtClean="0">
                <a:sym typeface="Wingdings" pitchFamily="2" charset="2"/>
              </a:rPr>
              <a:t>l’</a:t>
            </a:r>
            <a:r>
              <a:rPr lang="fr-FR" dirty="0" err="1" smtClean="0">
                <a:sym typeface="Wingdings" pitchFamily="2" charset="2"/>
              </a:rPr>
              <a:t>Uriopss</a:t>
            </a:r>
            <a:r>
              <a:rPr lang="fr-FR" dirty="0">
                <a:sym typeface="Wingdings" pitchFamily="2" charset="2"/>
              </a:rPr>
              <a:t>, Générations et Cultures, </a:t>
            </a:r>
            <a:r>
              <a:rPr lang="fr-FR" dirty="0" err="1">
                <a:sym typeface="Wingdings" pitchFamily="2" charset="2"/>
              </a:rPr>
              <a:t>Areli</a:t>
            </a:r>
            <a:r>
              <a:rPr lang="fr-FR" dirty="0">
                <a:sym typeface="Wingdings" pitchFamily="2" charset="2"/>
              </a:rPr>
              <a:t>.</a:t>
            </a: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 Présence de l’équipe nationale MONALISA.</a:t>
            </a: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
            </a:r>
            <a:br>
              <a:rPr lang="fr-FR" dirty="0">
                <a:sym typeface="Wingdings" pitchFamily="2" charset="2"/>
              </a:rPr>
            </a:br>
            <a:r>
              <a:rPr lang="fr-FR" dirty="0">
                <a:sym typeface="Wingdings" pitchFamily="2" charset="2"/>
              </a:rPr>
              <a:t>           </a:t>
            </a:r>
            <a:r>
              <a:rPr lang="fr-FR" dirty="0">
                <a:solidFill>
                  <a:srgbClr val="FF33CC"/>
                </a:solidFill>
                <a:sym typeface="Wingdings" pitchFamily="2" charset="2"/>
              </a:rPr>
              <a:t>Création d’un comité départemental</a:t>
            </a:r>
            <a:r>
              <a:rPr lang="fr-FR" dirty="0">
                <a:sym typeface="Wingdings" pitchFamily="2" charset="2"/>
              </a:rPr>
              <a:t> avec la  participation large des partenaires </a:t>
            </a:r>
            <a:r>
              <a:rPr lang="fr-FR" dirty="0" smtClean="0">
                <a:sym typeface="Wingdings" pitchFamily="2" charset="2"/>
              </a:rPr>
              <a:t>ci-dessus.</a:t>
            </a:r>
          </a:p>
          <a:p>
            <a:pPr marL="342900" indent="-342900" eaLnBrk="0" hangingPunct="0">
              <a:lnSpc>
                <a:spcPct val="80000"/>
              </a:lnSpc>
              <a:spcBef>
                <a:spcPct val="20000"/>
              </a:spcBef>
              <a:buFont typeface="Wingdings" pitchFamily="2" charset="2"/>
              <a:buNone/>
              <a:tabLst>
                <a:tab pos="806450" algn="l"/>
              </a:tabLst>
            </a:pPr>
            <a:r>
              <a:rPr lang="fr-FR" dirty="0" smtClean="0">
                <a:sym typeface="Wingdings" pitchFamily="2" charset="2"/>
              </a:rPr>
              <a:t>D’autres partenaires nous ont rejoint, comme les CLIC.</a:t>
            </a:r>
            <a:endParaRPr lang="fr-FR" dirty="0">
              <a:sym typeface="Wingdings" pitchFamily="2" charset="2"/>
            </a:endParaRPr>
          </a:p>
          <a:p>
            <a:pPr marL="342900" indent="-342900" eaLnBrk="0" hangingPunct="0">
              <a:lnSpc>
                <a:spcPct val="80000"/>
              </a:lnSpc>
              <a:spcBef>
                <a:spcPct val="20000"/>
              </a:spcBef>
              <a:buFont typeface="Wingdings" pitchFamily="2" charset="2"/>
              <a:buNone/>
              <a:tabLst>
                <a:tab pos="806450" algn="l"/>
              </a:tabLst>
            </a:pPr>
            <a:r>
              <a:rPr lang="fr-FR" dirty="0">
                <a:sym typeface="Wingdings" pitchFamily="2" charset="2"/>
              </a:rPr>
              <a:t> </a:t>
            </a:r>
            <a:endParaRPr lang="fr-FR" sz="1400" dirty="0">
              <a:sym typeface="Wingdings" pitchFamily="2" charset="2"/>
            </a:endParaRPr>
          </a:p>
          <a:p>
            <a:pPr marL="342900" indent="-342900" eaLnBrk="0" hangingPunct="0">
              <a:lnSpc>
                <a:spcPct val="80000"/>
              </a:lnSpc>
              <a:spcBef>
                <a:spcPct val="20000"/>
              </a:spcBef>
              <a:buFont typeface="Wingdings" pitchFamily="2" charset="2"/>
              <a:buNone/>
              <a:tabLst>
                <a:tab pos="806450" algn="l"/>
              </a:tabLst>
            </a:pPr>
            <a:endParaRPr lang="fr-FR" sz="1400" dirty="0">
              <a:sym typeface="Wingdings" pitchFamily="2" charset="2"/>
            </a:endParaRPr>
          </a:p>
          <a:p>
            <a:pPr marL="342900" indent="-342900" eaLnBrk="0" hangingPunct="0">
              <a:lnSpc>
                <a:spcPct val="80000"/>
              </a:lnSpc>
              <a:spcBef>
                <a:spcPct val="20000"/>
              </a:spcBef>
              <a:buFont typeface="Wingdings" pitchFamily="2" charset="2"/>
              <a:buNone/>
              <a:tabLst>
                <a:tab pos="806450" algn="l"/>
              </a:tabLst>
            </a:pPr>
            <a:r>
              <a:rPr lang="fr-FR" sz="1600" dirty="0">
                <a:sym typeface="Wingdings" pitchFamily="2" charset="2"/>
              </a:rPr>
              <a:t>                   </a:t>
            </a:r>
          </a:p>
        </p:txBody>
      </p:sp>
      <p:sp>
        <p:nvSpPr>
          <p:cNvPr id="40964" name="Rectangle 5"/>
          <p:cNvSpPr>
            <a:spLocks noChangeArrowheads="1"/>
          </p:cNvSpPr>
          <p:nvPr/>
        </p:nvSpPr>
        <p:spPr bwMode="auto">
          <a:xfrm>
            <a:off x="179388" y="6453188"/>
            <a:ext cx="3744912" cy="215900"/>
          </a:xfrm>
          <a:prstGeom prst="rect">
            <a:avLst/>
          </a:prstGeom>
          <a:solidFill>
            <a:srgbClr val="6A7C9A"/>
          </a:solidFill>
          <a:ln w="9525">
            <a:noFill/>
            <a:miter lim="800000"/>
            <a:headEnd/>
            <a:tailEnd/>
          </a:ln>
        </p:spPr>
        <p:txBody>
          <a:bodyPr wrap="none" anchor="ctr"/>
          <a:lstStyle/>
          <a:p>
            <a:endParaRPr lang="fr-FR"/>
          </a:p>
        </p:txBody>
      </p:sp>
      <p:sp>
        <p:nvSpPr>
          <p:cNvPr id="40966" name="AutoShape 8"/>
          <p:cNvSpPr>
            <a:spLocks noChangeArrowheads="1"/>
          </p:cNvSpPr>
          <p:nvPr/>
        </p:nvSpPr>
        <p:spPr bwMode="auto">
          <a:xfrm>
            <a:off x="298450" y="4879975"/>
            <a:ext cx="798513" cy="287338"/>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
        <p:nvSpPr>
          <p:cNvPr id="40967" name="AutoShape 17"/>
          <p:cNvSpPr>
            <a:spLocks noChangeArrowheads="1"/>
          </p:cNvSpPr>
          <p:nvPr/>
        </p:nvSpPr>
        <p:spPr bwMode="auto">
          <a:xfrm>
            <a:off x="179388" y="1295400"/>
            <a:ext cx="798512" cy="287338"/>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1000" fill="hold"/>
                                        <p:tgtEl>
                                          <p:spTgt spid="103427"/>
                                        </p:tgtEl>
                                        <p:attrNameLst>
                                          <p:attrName>ppt_x</p:attrName>
                                        </p:attrNameLst>
                                      </p:cBhvr>
                                      <p:tavLst>
                                        <p:tav tm="0">
                                          <p:val>
                                            <p:strVal val="1+#ppt_w/2"/>
                                          </p:val>
                                        </p:tav>
                                        <p:tav tm="100000">
                                          <p:val>
                                            <p:strVal val="#ppt_x"/>
                                          </p:val>
                                        </p:tav>
                                      </p:tavLst>
                                    </p:anim>
                                    <p:anim calcmode="lin" valueType="num">
                                      <p:cBhvr additive="base">
                                        <p:cTn id="8" dur="1000" fill="hold"/>
                                        <p:tgtEl>
                                          <p:spTgt spid="1034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03428"/>
                                        </p:tgtEl>
                                        <p:attrNameLst>
                                          <p:attrName>style.visibility</p:attrName>
                                        </p:attrNameLst>
                                      </p:cBhvr>
                                      <p:to>
                                        <p:strVal val="visible"/>
                                      </p:to>
                                    </p:set>
                                    <p:anim calcmode="lin" valueType="num">
                                      <p:cBhvr>
                                        <p:cTn id="12" dur="1000" fill="hold"/>
                                        <p:tgtEl>
                                          <p:spTgt spid="103428"/>
                                        </p:tgtEl>
                                        <p:attrNameLst>
                                          <p:attrName>ppt_w</p:attrName>
                                        </p:attrNameLst>
                                      </p:cBhvr>
                                      <p:tavLst>
                                        <p:tav tm="0">
                                          <p:val>
                                            <p:strVal val="#ppt_w*0.70"/>
                                          </p:val>
                                        </p:tav>
                                        <p:tav tm="100000">
                                          <p:val>
                                            <p:strVal val="#ppt_w"/>
                                          </p:val>
                                        </p:tav>
                                      </p:tavLst>
                                    </p:anim>
                                    <p:anim calcmode="lin" valueType="num">
                                      <p:cBhvr>
                                        <p:cTn id="13" dur="1000" fill="hold"/>
                                        <p:tgtEl>
                                          <p:spTgt spid="103428"/>
                                        </p:tgtEl>
                                        <p:attrNameLst>
                                          <p:attrName>ppt_h</p:attrName>
                                        </p:attrNameLst>
                                      </p:cBhvr>
                                      <p:tavLst>
                                        <p:tav tm="0">
                                          <p:val>
                                            <p:strVal val="#ppt_h"/>
                                          </p:val>
                                        </p:tav>
                                        <p:tav tm="100000">
                                          <p:val>
                                            <p:strVal val="#ppt_h"/>
                                          </p:val>
                                        </p:tav>
                                      </p:tavLst>
                                    </p:anim>
                                    <p:animEffect transition="in" filter="fade">
                                      <p:cBhvr>
                                        <p:cTn id="14" dur="10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4294967295"/>
          </p:nvPr>
        </p:nvSpPr>
        <p:spPr>
          <a:xfrm>
            <a:off x="0" y="476250"/>
            <a:ext cx="9144000" cy="1008063"/>
          </a:xfrm>
        </p:spPr>
        <p:txBody>
          <a:bodyPr/>
          <a:lstStyle/>
          <a:p>
            <a:pPr>
              <a:lnSpc>
                <a:spcPct val="80000"/>
              </a:lnSpc>
            </a:pPr>
            <a:endParaRPr lang="fr-FR" sz="1400" b="1" u="sng" smtClean="0"/>
          </a:p>
          <a:p>
            <a:pPr>
              <a:lnSpc>
                <a:spcPct val="80000"/>
              </a:lnSpc>
              <a:buFont typeface="Arial" charset="0"/>
              <a:buNone/>
            </a:pPr>
            <a:endParaRPr lang="fr-FR" sz="1400" smtClean="0"/>
          </a:p>
          <a:p>
            <a:pPr>
              <a:lnSpc>
                <a:spcPct val="80000"/>
              </a:lnSpc>
            </a:pPr>
            <a:endParaRPr lang="fr-FR" sz="1400" smtClean="0"/>
          </a:p>
          <a:p>
            <a:pPr>
              <a:lnSpc>
                <a:spcPct val="80000"/>
              </a:lnSpc>
            </a:pPr>
            <a:endParaRPr lang="fr-FR" sz="1400" smtClean="0"/>
          </a:p>
          <a:p>
            <a:pPr>
              <a:lnSpc>
                <a:spcPct val="80000"/>
              </a:lnSpc>
              <a:buFont typeface="Arial" charset="0"/>
              <a:buNone/>
            </a:pPr>
            <a:endParaRPr lang="fr-FR" sz="800" i="1" smtClean="0">
              <a:solidFill>
                <a:srgbClr val="777777"/>
              </a:solidFill>
            </a:endParaRPr>
          </a:p>
        </p:txBody>
      </p:sp>
      <p:sp>
        <p:nvSpPr>
          <p:cNvPr id="103427" name="Rectangle 3"/>
          <p:cNvSpPr>
            <a:spLocks noChangeArrowheads="1"/>
          </p:cNvSpPr>
          <p:nvPr/>
        </p:nvSpPr>
        <p:spPr bwMode="auto">
          <a:xfrm>
            <a:off x="0" y="333375"/>
            <a:ext cx="7524750" cy="647700"/>
          </a:xfrm>
          <a:prstGeom prst="rect">
            <a:avLst/>
          </a:prstGeom>
          <a:solidFill>
            <a:srgbClr val="606D8C"/>
          </a:solidFill>
          <a:ln w="9525">
            <a:noFill/>
            <a:miter lim="800000"/>
            <a:headEnd/>
            <a:tailEnd/>
          </a:ln>
        </p:spPr>
        <p:txBody>
          <a:bodyPr rIns="0" anchor="ctr"/>
          <a:lstStyle/>
          <a:p>
            <a:pPr eaLnBrk="0" hangingPunct="0"/>
            <a:r>
              <a:rPr lang="fr-FR" sz="2400" b="1" u="sng" dirty="0">
                <a:solidFill>
                  <a:schemeClr val="bg1"/>
                </a:solidFill>
              </a:rPr>
              <a:t> La dynamique partenariale MONALISA dans le NORD (2/2)</a:t>
            </a:r>
          </a:p>
        </p:txBody>
      </p:sp>
      <p:sp>
        <p:nvSpPr>
          <p:cNvPr id="103428" name="Rectangle 4"/>
          <p:cNvSpPr>
            <a:spLocks noChangeArrowheads="1"/>
          </p:cNvSpPr>
          <p:nvPr/>
        </p:nvSpPr>
        <p:spPr bwMode="auto">
          <a:xfrm>
            <a:off x="179388" y="1196974"/>
            <a:ext cx="8964612" cy="5138511"/>
          </a:xfrm>
          <a:prstGeom prst="rect">
            <a:avLst/>
          </a:prstGeom>
          <a:noFill/>
          <a:ln w="9525">
            <a:noFill/>
            <a:miter lim="800000"/>
            <a:headEnd/>
            <a:tailEnd/>
          </a:ln>
        </p:spPr>
        <p:txBody>
          <a:bodyPr/>
          <a:lstStyle/>
          <a:p>
            <a:pPr marL="342900" indent="-342900" eaLnBrk="0" hangingPunct="0">
              <a:lnSpc>
                <a:spcPct val="80000"/>
              </a:lnSpc>
              <a:spcBef>
                <a:spcPct val="20000"/>
              </a:spcBef>
              <a:buFont typeface="Wingdings" pitchFamily="2" charset="2"/>
              <a:buNone/>
            </a:pPr>
            <a:r>
              <a:rPr lang="fr-FR" dirty="0">
                <a:solidFill>
                  <a:srgbClr val="FF33CC"/>
                </a:solidFill>
                <a:sym typeface="Wingdings" pitchFamily="2" charset="2"/>
              </a:rPr>
              <a:t>               </a:t>
            </a:r>
            <a:r>
              <a:rPr lang="fr-FR" dirty="0">
                <a:sym typeface="Wingdings" pitchFamily="2" charset="2"/>
              </a:rPr>
              <a:t> </a:t>
            </a:r>
          </a:p>
          <a:p>
            <a:pPr marL="342900" indent="-342900" eaLnBrk="0" hangingPunct="0">
              <a:lnSpc>
                <a:spcPct val="80000"/>
              </a:lnSpc>
              <a:spcBef>
                <a:spcPct val="20000"/>
              </a:spcBef>
              <a:buFont typeface="Wingdings" pitchFamily="2" charset="2"/>
              <a:buNone/>
            </a:pPr>
            <a:r>
              <a:rPr lang="fr-FR" dirty="0">
                <a:sym typeface="Wingdings" pitchFamily="2" charset="2"/>
              </a:rPr>
              <a:t>                      </a:t>
            </a:r>
            <a:r>
              <a:rPr lang="fr-FR" dirty="0">
                <a:solidFill>
                  <a:srgbClr val="FF33CC"/>
                </a:solidFill>
                <a:sym typeface="Wingdings" pitchFamily="2" charset="2"/>
              </a:rPr>
              <a:t>Création d’un comité de pilotage</a:t>
            </a:r>
            <a:r>
              <a:rPr lang="fr-FR" dirty="0">
                <a:sym typeface="Wingdings" pitchFamily="2" charset="2"/>
              </a:rPr>
              <a:t>, plus restreint composée de:</a:t>
            </a:r>
          </a:p>
          <a:p>
            <a:pPr marL="342900" indent="-342900"/>
            <a:r>
              <a:rPr lang="fr-FR" dirty="0">
                <a:sym typeface="Wingdings" pitchFamily="2" charset="2"/>
              </a:rPr>
              <a:t> UDCCAS ,Génération </a:t>
            </a:r>
            <a:r>
              <a:rPr lang="fr-FR" dirty="0" smtClean="0">
                <a:sym typeface="Wingdings" pitchFamily="2" charset="2"/>
              </a:rPr>
              <a:t>et cultures,1 </a:t>
            </a:r>
            <a:r>
              <a:rPr lang="fr-FR" dirty="0">
                <a:sym typeface="Wingdings" pitchFamily="2" charset="2"/>
              </a:rPr>
              <a:t>représentant de l’inter régime CARSAT/MSA/RSI,</a:t>
            </a:r>
          </a:p>
          <a:p>
            <a:pPr marL="342900" indent="-342900"/>
            <a:r>
              <a:rPr lang="fr-FR" dirty="0" smtClean="0">
                <a:sym typeface="Wingdings" pitchFamily="2" charset="2"/>
              </a:rPr>
              <a:t>UFCV, Restos du cœur , </a:t>
            </a:r>
            <a:r>
              <a:rPr lang="fr-FR" dirty="0">
                <a:sym typeface="Wingdings" pitchFamily="2" charset="2"/>
              </a:rPr>
              <a:t>Unis Cité, FCSF, URIOPSS, St Vincent de </a:t>
            </a:r>
            <a:r>
              <a:rPr lang="fr-FR" dirty="0" smtClean="0">
                <a:sym typeface="Wingdings" pitchFamily="2" charset="2"/>
              </a:rPr>
              <a:t>Paul, l’ARS, les Petits </a:t>
            </a:r>
            <a:r>
              <a:rPr lang="fr-FR" dirty="0">
                <a:sym typeface="Wingdings" pitchFamily="2" charset="2"/>
              </a:rPr>
              <a:t>frères </a:t>
            </a:r>
            <a:r>
              <a:rPr lang="fr-FR" dirty="0" smtClean="0">
                <a:sym typeface="Wingdings" pitchFamily="2" charset="2"/>
              </a:rPr>
              <a:t>des pauvres</a:t>
            </a:r>
            <a:r>
              <a:rPr lang="fr-FR" dirty="0">
                <a:sym typeface="Wingdings" pitchFamily="2" charset="2"/>
              </a:rPr>
              <a:t>, Département du </a:t>
            </a:r>
            <a:r>
              <a:rPr lang="fr-FR" dirty="0" smtClean="0">
                <a:sym typeface="Wingdings" pitchFamily="2" charset="2"/>
              </a:rPr>
              <a:t>Nord, la Croix Rouge, Agir </a:t>
            </a:r>
            <a:r>
              <a:rPr lang="fr-FR" dirty="0" err="1" smtClean="0">
                <a:sym typeface="Wingdings" pitchFamily="2" charset="2"/>
              </a:rPr>
              <a:t>Abcd</a:t>
            </a:r>
            <a:r>
              <a:rPr lang="fr-FR" dirty="0" smtClean="0">
                <a:sym typeface="Wingdings" pitchFamily="2" charset="2"/>
              </a:rPr>
              <a:t>, Mouvement </a:t>
            </a:r>
            <a:r>
              <a:rPr lang="fr-FR" dirty="0">
                <a:sym typeface="Wingdings" pitchFamily="2" charset="2"/>
              </a:rPr>
              <a:t>C</a:t>
            </a:r>
            <a:r>
              <a:rPr lang="fr-FR" dirty="0" smtClean="0">
                <a:sym typeface="Wingdings" pitchFamily="2" charset="2"/>
              </a:rPr>
              <a:t>hrétien des Retraités</a:t>
            </a:r>
            <a:endParaRPr lang="fr-FR" dirty="0">
              <a:sym typeface="Wingdings" pitchFamily="2" charset="2"/>
            </a:endParaRPr>
          </a:p>
          <a:p>
            <a:pPr marL="342900" indent="-342900"/>
            <a:r>
              <a:rPr lang="fr-FR" dirty="0">
                <a:sym typeface="Wingdings" pitchFamily="2" charset="2"/>
              </a:rPr>
              <a:t>                  </a:t>
            </a:r>
            <a:r>
              <a:rPr lang="fr-FR" i="1" dirty="0">
                <a:sym typeface="Wingdings" pitchFamily="2" charset="2"/>
              </a:rPr>
              <a:t>1</a:t>
            </a:r>
            <a:r>
              <a:rPr lang="fr-FR" i="1" baseline="30000" dirty="0">
                <a:sym typeface="Wingdings" pitchFamily="2" charset="2"/>
              </a:rPr>
              <a:t>ère</a:t>
            </a:r>
            <a:r>
              <a:rPr lang="fr-FR" i="1" dirty="0">
                <a:sym typeface="Wingdings" pitchFamily="2" charset="2"/>
              </a:rPr>
              <a:t> réunion le 2 avril </a:t>
            </a:r>
            <a:r>
              <a:rPr lang="fr-FR" i="1" dirty="0" smtClean="0">
                <a:sym typeface="Wingdings" pitchFamily="2" charset="2"/>
              </a:rPr>
              <a:t>2014</a:t>
            </a:r>
            <a:endParaRPr lang="fr-FR" sz="1400" i="1" dirty="0">
              <a:sym typeface="Wingdings" pitchFamily="2" charset="2"/>
            </a:endParaRPr>
          </a:p>
          <a:p>
            <a:pPr marL="342900" indent="-342900" eaLnBrk="0" hangingPunct="0">
              <a:lnSpc>
                <a:spcPct val="80000"/>
              </a:lnSpc>
              <a:spcBef>
                <a:spcPct val="20000"/>
              </a:spcBef>
              <a:buFont typeface="Wingdings" pitchFamily="2" charset="2"/>
              <a:buNone/>
            </a:pPr>
            <a:endParaRPr lang="fr-FR" sz="1400" dirty="0">
              <a:sym typeface="Wingdings" pitchFamily="2" charset="2"/>
            </a:endParaRPr>
          </a:p>
          <a:p>
            <a:pPr marL="342900" indent="-342900" eaLnBrk="0" hangingPunct="0">
              <a:lnSpc>
                <a:spcPct val="80000"/>
              </a:lnSpc>
              <a:spcBef>
                <a:spcPct val="20000"/>
              </a:spcBef>
              <a:buFont typeface="Wingdings" pitchFamily="2" charset="2"/>
              <a:buNone/>
            </a:pPr>
            <a:r>
              <a:rPr lang="fr-FR" sz="1600" dirty="0">
                <a:sym typeface="Wingdings" pitchFamily="2" charset="2"/>
              </a:rPr>
              <a:t>                         </a:t>
            </a:r>
            <a:r>
              <a:rPr lang="fr-FR" dirty="0">
                <a:solidFill>
                  <a:srgbClr val="FF33CC"/>
                </a:solidFill>
                <a:sym typeface="Wingdings" pitchFamily="2" charset="2"/>
              </a:rPr>
              <a:t>Désignation du référent départemental</a:t>
            </a:r>
            <a:r>
              <a:rPr lang="fr-FR" dirty="0">
                <a:sym typeface="Wingdings" pitchFamily="2" charset="2"/>
              </a:rPr>
              <a:t>:</a:t>
            </a:r>
          </a:p>
          <a:p>
            <a:pPr marL="342900" indent="-342900" eaLnBrk="0" hangingPunct="0">
              <a:lnSpc>
                <a:spcPct val="80000"/>
              </a:lnSpc>
              <a:spcBef>
                <a:spcPct val="20000"/>
              </a:spcBef>
              <a:buFont typeface="Wingdings" pitchFamily="2" charset="2"/>
              <a:buNone/>
            </a:pPr>
            <a:r>
              <a:rPr lang="fr-FR" dirty="0">
                <a:sym typeface="Wingdings" pitchFamily="2" charset="2"/>
              </a:rPr>
              <a:t>fonction partagée entre la Fédération des Centres Sociaux, les Petits Frères des Pauvres et </a:t>
            </a:r>
            <a:r>
              <a:rPr lang="fr-FR" dirty="0" smtClean="0">
                <a:sym typeface="Wingdings" pitchFamily="2" charset="2"/>
              </a:rPr>
              <a:t>l’UDCCAS, et appui renforcé de l’UFCV. </a:t>
            </a:r>
            <a:endParaRPr lang="fr-FR" dirty="0">
              <a:sym typeface="Wingdings" pitchFamily="2" charset="2"/>
            </a:endParaRPr>
          </a:p>
          <a:p>
            <a:pPr marL="342900" indent="-342900" eaLnBrk="0" hangingPunct="0">
              <a:lnSpc>
                <a:spcPct val="80000"/>
              </a:lnSpc>
              <a:spcBef>
                <a:spcPct val="20000"/>
              </a:spcBef>
              <a:buFont typeface="Wingdings" pitchFamily="2" charset="2"/>
              <a:buNone/>
            </a:pPr>
            <a:endParaRPr lang="fr-FR" dirty="0">
              <a:sym typeface="Wingdings" pitchFamily="2" charset="2"/>
            </a:endParaRPr>
          </a:p>
          <a:p>
            <a:pPr marL="342900" indent="-342900" eaLnBrk="0" hangingPunct="0">
              <a:lnSpc>
                <a:spcPct val="80000"/>
              </a:lnSpc>
              <a:spcBef>
                <a:spcPct val="20000"/>
              </a:spcBef>
              <a:buFont typeface="Wingdings" pitchFamily="2" charset="2"/>
              <a:buNone/>
            </a:pPr>
            <a:r>
              <a:rPr lang="fr-FR" sz="1600" dirty="0">
                <a:sym typeface="Wingdings" pitchFamily="2" charset="2"/>
              </a:rPr>
              <a:t>                          </a:t>
            </a:r>
            <a:r>
              <a:rPr lang="fr-FR" dirty="0" smtClean="0">
                <a:solidFill>
                  <a:srgbClr val="FF33CC"/>
                </a:solidFill>
                <a:sym typeface="Wingdings" pitchFamily="2" charset="2"/>
              </a:rPr>
              <a:t>Objectifs fixés par </a:t>
            </a:r>
            <a:r>
              <a:rPr lang="fr-FR" dirty="0">
                <a:solidFill>
                  <a:srgbClr val="FF33CC"/>
                </a:solidFill>
                <a:sym typeface="Wingdings" pitchFamily="2" charset="2"/>
              </a:rPr>
              <a:t>le comité de pilotage</a:t>
            </a:r>
            <a:r>
              <a:rPr lang="fr-FR" sz="1600" dirty="0">
                <a:sym typeface="Wingdings" pitchFamily="2" charset="2"/>
              </a:rPr>
              <a:t> </a:t>
            </a:r>
            <a:r>
              <a:rPr lang="fr-FR" sz="1600" dirty="0" smtClean="0">
                <a:sym typeface="Wingdings" pitchFamily="2" charset="2"/>
              </a:rPr>
              <a:t>:</a:t>
            </a:r>
          </a:p>
          <a:p>
            <a:pPr marL="342900" indent="-342900" eaLnBrk="0" hangingPunct="0">
              <a:lnSpc>
                <a:spcPct val="80000"/>
              </a:lnSpc>
              <a:spcBef>
                <a:spcPct val="20000"/>
              </a:spcBef>
              <a:buFont typeface="Wingdings" pitchFamily="2" charset="2"/>
              <a:buNone/>
            </a:pPr>
            <a:endParaRPr lang="fr-FR" sz="1600" dirty="0">
              <a:sym typeface="Wingdings" pitchFamily="2" charset="2"/>
            </a:endParaRPr>
          </a:p>
          <a:p>
            <a:pPr marL="342900" indent="-342900" eaLnBrk="0" hangingPunct="0">
              <a:lnSpc>
                <a:spcPct val="80000"/>
              </a:lnSpc>
              <a:spcBef>
                <a:spcPct val="20000"/>
              </a:spcBef>
              <a:buFont typeface="Wingdings" pitchFamily="2" charset="2"/>
              <a:buNone/>
            </a:pPr>
            <a:r>
              <a:rPr lang="fr-FR" dirty="0">
                <a:sym typeface="Wingdings" pitchFamily="2" charset="2"/>
              </a:rPr>
              <a:t>   </a:t>
            </a:r>
            <a:r>
              <a:rPr lang="fr-FR" dirty="0" smtClean="0">
                <a:sym typeface="Wingdings" pitchFamily="2" charset="2"/>
              </a:rPr>
              <a:t>- Etablir un recensement des actions déjà réalisées dans le cadre de la lutte contre l’isolement des personnes âgées.</a:t>
            </a:r>
          </a:p>
          <a:p>
            <a:pPr marL="342900" indent="-342900" eaLnBrk="0" hangingPunct="0">
              <a:lnSpc>
                <a:spcPct val="80000"/>
              </a:lnSpc>
              <a:spcBef>
                <a:spcPct val="20000"/>
              </a:spcBef>
              <a:buFont typeface="Wingdings" pitchFamily="2" charset="2"/>
              <a:buNone/>
            </a:pPr>
            <a:r>
              <a:rPr lang="fr-FR" dirty="0" smtClean="0">
                <a:sym typeface="Wingdings" pitchFamily="2" charset="2"/>
              </a:rPr>
              <a:t>Cette action a été réalisé par l’UDCCAS, en 2014.</a:t>
            </a:r>
          </a:p>
          <a:p>
            <a:pPr marL="342900" indent="-342900" eaLnBrk="0" hangingPunct="0">
              <a:lnSpc>
                <a:spcPct val="80000"/>
              </a:lnSpc>
              <a:spcBef>
                <a:spcPct val="20000"/>
              </a:spcBef>
              <a:buFont typeface="Wingdings" pitchFamily="2" charset="2"/>
              <a:buNone/>
            </a:pPr>
            <a:endParaRPr lang="fr-FR" dirty="0">
              <a:sym typeface="Wingdings" pitchFamily="2" charset="2"/>
            </a:endParaRPr>
          </a:p>
          <a:p>
            <a:pPr marL="342900" indent="-342900" eaLnBrk="0" hangingPunct="0">
              <a:lnSpc>
                <a:spcPct val="80000"/>
              </a:lnSpc>
              <a:spcBef>
                <a:spcPct val="20000"/>
              </a:spcBef>
              <a:buFontTx/>
              <a:buChar char="-"/>
            </a:pPr>
            <a:r>
              <a:rPr lang="fr-FR" dirty="0" smtClean="0">
                <a:sym typeface="Wingdings" pitchFamily="2" charset="2"/>
              </a:rPr>
              <a:t>Se concentrer sur 3 territoires pilotes pour expérimenter la </a:t>
            </a:r>
            <a:r>
              <a:rPr lang="fr-FR" smtClean="0">
                <a:sym typeface="Wingdings" pitchFamily="2" charset="2"/>
              </a:rPr>
              <a:t>coopération </a:t>
            </a:r>
            <a:r>
              <a:rPr lang="fr-FR" smtClean="0">
                <a:sym typeface="Wingdings" pitchFamily="2" charset="2"/>
              </a:rPr>
              <a:t>territoriale</a:t>
            </a:r>
            <a:r>
              <a:rPr lang="fr-FR">
                <a:sym typeface="Wingdings" pitchFamily="2" charset="2"/>
              </a:rPr>
              <a:t>.</a:t>
            </a:r>
            <a:endParaRPr lang="fr-FR" dirty="0" smtClean="0">
              <a:sym typeface="Wingdings" pitchFamily="2" charset="2"/>
            </a:endParaRPr>
          </a:p>
        </p:txBody>
      </p:sp>
      <p:sp>
        <p:nvSpPr>
          <p:cNvPr id="43012" name="Rectangle 5"/>
          <p:cNvSpPr>
            <a:spLocks noChangeArrowheads="1"/>
          </p:cNvSpPr>
          <p:nvPr/>
        </p:nvSpPr>
        <p:spPr bwMode="auto">
          <a:xfrm>
            <a:off x="179388" y="6453188"/>
            <a:ext cx="3744912" cy="215900"/>
          </a:xfrm>
          <a:prstGeom prst="rect">
            <a:avLst/>
          </a:prstGeom>
          <a:solidFill>
            <a:srgbClr val="6A7C9A"/>
          </a:solidFill>
          <a:ln w="9525">
            <a:noFill/>
            <a:miter lim="800000"/>
            <a:headEnd/>
            <a:tailEnd/>
          </a:ln>
        </p:spPr>
        <p:txBody>
          <a:bodyPr wrap="none" anchor="ctr"/>
          <a:lstStyle/>
          <a:p>
            <a:endParaRPr lang="fr-FR"/>
          </a:p>
        </p:txBody>
      </p:sp>
      <p:sp>
        <p:nvSpPr>
          <p:cNvPr id="43014" name="AutoShape 8"/>
          <p:cNvSpPr>
            <a:spLocks noChangeArrowheads="1"/>
          </p:cNvSpPr>
          <p:nvPr/>
        </p:nvSpPr>
        <p:spPr bwMode="auto">
          <a:xfrm>
            <a:off x="287338" y="1484313"/>
            <a:ext cx="798512" cy="287337"/>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
        <p:nvSpPr>
          <p:cNvPr id="43015" name="AutoShape 9"/>
          <p:cNvSpPr>
            <a:spLocks noChangeArrowheads="1"/>
          </p:cNvSpPr>
          <p:nvPr/>
        </p:nvSpPr>
        <p:spPr bwMode="auto">
          <a:xfrm>
            <a:off x="287338" y="3073400"/>
            <a:ext cx="798512" cy="287338"/>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
        <p:nvSpPr>
          <p:cNvPr id="43016" name="AutoShape 10"/>
          <p:cNvSpPr>
            <a:spLocks noChangeArrowheads="1"/>
          </p:cNvSpPr>
          <p:nvPr/>
        </p:nvSpPr>
        <p:spPr bwMode="auto">
          <a:xfrm>
            <a:off x="287338" y="4168775"/>
            <a:ext cx="798512" cy="287338"/>
          </a:xfrm>
          <a:prstGeom prst="rightArrow">
            <a:avLst>
              <a:gd name="adj1" fmla="val 50000"/>
              <a:gd name="adj2" fmla="val 69475"/>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1000" fill="hold"/>
                                        <p:tgtEl>
                                          <p:spTgt spid="103427"/>
                                        </p:tgtEl>
                                        <p:attrNameLst>
                                          <p:attrName>ppt_x</p:attrName>
                                        </p:attrNameLst>
                                      </p:cBhvr>
                                      <p:tavLst>
                                        <p:tav tm="0">
                                          <p:val>
                                            <p:strVal val="1+#ppt_w/2"/>
                                          </p:val>
                                        </p:tav>
                                        <p:tav tm="100000">
                                          <p:val>
                                            <p:strVal val="#ppt_x"/>
                                          </p:val>
                                        </p:tav>
                                      </p:tavLst>
                                    </p:anim>
                                    <p:anim calcmode="lin" valueType="num">
                                      <p:cBhvr additive="base">
                                        <p:cTn id="8" dur="1000" fill="hold"/>
                                        <p:tgtEl>
                                          <p:spTgt spid="1034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03428"/>
                                        </p:tgtEl>
                                        <p:attrNameLst>
                                          <p:attrName>style.visibility</p:attrName>
                                        </p:attrNameLst>
                                      </p:cBhvr>
                                      <p:to>
                                        <p:strVal val="visible"/>
                                      </p:to>
                                    </p:set>
                                    <p:anim calcmode="lin" valueType="num">
                                      <p:cBhvr>
                                        <p:cTn id="12" dur="1000" fill="hold"/>
                                        <p:tgtEl>
                                          <p:spTgt spid="103428"/>
                                        </p:tgtEl>
                                        <p:attrNameLst>
                                          <p:attrName>ppt_w</p:attrName>
                                        </p:attrNameLst>
                                      </p:cBhvr>
                                      <p:tavLst>
                                        <p:tav tm="0">
                                          <p:val>
                                            <p:strVal val="#ppt_w*0.70"/>
                                          </p:val>
                                        </p:tav>
                                        <p:tav tm="100000">
                                          <p:val>
                                            <p:strVal val="#ppt_w"/>
                                          </p:val>
                                        </p:tav>
                                      </p:tavLst>
                                    </p:anim>
                                    <p:anim calcmode="lin" valueType="num">
                                      <p:cBhvr>
                                        <p:cTn id="13" dur="1000" fill="hold"/>
                                        <p:tgtEl>
                                          <p:spTgt spid="103428"/>
                                        </p:tgtEl>
                                        <p:attrNameLst>
                                          <p:attrName>ppt_h</p:attrName>
                                        </p:attrNameLst>
                                      </p:cBhvr>
                                      <p:tavLst>
                                        <p:tav tm="0">
                                          <p:val>
                                            <p:strVal val="#ppt_h"/>
                                          </p:val>
                                        </p:tav>
                                        <p:tav tm="100000">
                                          <p:val>
                                            <p:strVal val="#ppt_h"/>
                                          </p:val>
                                        </p:tav>
                                      </p:tavLst>
                                    </p:anim>
                                    <p:animEffect transition="in" filter="fade">
                                      <p:cBhvr>
                                        <p:cTn id="14" dur="10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t>L</a:t>
            </a:r>
            <a:r>
              <a:rPr lang="fr-FR" sz="4000" dirty="0" smtClean="0"/>
              <a:t>a coopération territorialisée</a:t>
            </a:r>
            <a:endParaRPr lang="fr-FR" sz="4000" dirty="0"/>
          </a:p>
        </p:txBody>
      </p:sp>
      <p:sp>
        <p:nvSpPr>
          <p:cNvPr id="3" name="Espace réservé du contenu 2"/>
          <p:cNvSpPr>
            <a:spLocks noGrp="1"/>
          </p:cNvSpPr>
          <p:nvPr>
            <p:ph idx="1"/>
          </p:nvPr>
        </p:nvSpPr>
        <p:spPr/>
        <p:txBody>
          <a:bodyPr/>
          <a:lstStyle/>
          <a:p>
            <a:pPr marL="0" indent="0">
              <a:buNone/>
            </a:pPr>
            <a:r>
              <a:rPr lang="fr-FR" b="1" dirty="0" smtClean="0">
                <a:latin typeface="Calibri" panose="020F0502020204030204" pitchFamily="34" charset="0"/>
              </a:rPr>
              <a:t>Territoires ciblés: </a:t>
            </a:r>
            <a:endParaRPr lang="fr-FR" dirty="0" smtClean="0">
              <a:latin typeface="Calibri" panose="020F0502020204030204" pitchFamily="34" charset="0"/>
            </a:endParaRPr>
          </a:p>
          <a:p>
            <a:pPr marL="285750" indent="-285750">
              <a:buFontTx/>
              <a:buChar char="-"/>
            </a:pPr>
            <a:r>
              <a:rPr lang="fr-FR" dirty="0" smtClean="0">
                <a:latin typeface="Calibri" panose="020F0502020204030204" pitchFamily="34" charset="0"/>
              </a:rPr>
              <a:t>Le </a:t>
            </a:r>
            <a:r>
              <a:rPr lang="fr-FR" dirty="0">
                <a:latin typeface="Calibri" panose="020F0502020204030204" pitchFamily="34" charset="0"/>
              </a:rPr>
              <a:t>Valenciennois-Quercitain : en lien avec l’expérimentation Personnes Agées en Risque de Perte d’autonomie</a:t>
            </a:r>
            <a:r>
              <a:rPr lang="fr-FR" dirty="0" smtClean="0">
                <a:latin typeface="Calibri" panose="020F0502020204030204" pitchFamily="34" charset="0"/>
              </a:rPr>
              <a:t>.</a:t>
            </a:r>
            <a:endParaRPr lang="fr-FR" dirty="0">
              <a:latin typeface="Calibri" panose="020F0502020204030204" pitchFamily="34" charset="0"/>
            </a:endParaRPr>
          </a:p>
          <a:p>
            <a:pPr marL="285750" indent="-285750">
              <a:buFontTx/>
              <a:buChar char="-"/>
            </a:pPr>
            <a:r>
              <a:rPr lang="fr-FR" dirty="0">
                <a:latin typeface="Calibri" panose="020F0502020204030204" pitchFamily="34" charset="0"/>
              </a:rPr>
              <a:t>Le </a:t>
            </a:r>
            <a:r>
              <a:rPr lang="fr-FR" dirty="0" err="1" smtClean="0">
                <a:latin typeface="Calibri" panose="020F0502020204030204" pitchFamily="34" charset="0"/>
              </a:rPr>
              <a:t>Cambraisis</a:t>
            </a:r>
            <a:endParaRPr lang="fr-FR" dirty="0">
              <a:latin typeface="Calibri" panose="020F0502020204030204" pitchFamily="34" charset="0"/>
            </a:endParaRPr>
          </a:p>
          <a:p>
            <a:pPr marL="285750" indent="-285750">
              <a:buFontTx/>
              <a:buChar char="-"/>
            </a:pPr>
            <a:r>
              <a:rPr lang="fr-FR" dirty="0">
                <a:latin typeface="Calibri" panose="020F0502020204030204" pitchFamily="34" charset="0"/>
              </a:rPr>
              <a:t>Les Flandres Maritimes </a:t>
            </a:r>
          </a:p>
          <a:p>
            <a:endParaRPr lang="fr-FR" dirty="0"/>
          </a:p>
        </p:txBody>
      </p:sp>
    </p:spTree>
    <p:extLst>
      <p:ext uri="{BB962C8B-B14F-4D97-AF65-F5344CB8AC3E}">
        <p14:creationId xmlns:p14="http://schemas.microsoft.com/office/powerpoint/2010/main" val="3728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a:t>
            </a:r>
            <a:endParaRPr lang="fr-FR" dirty="0"/>
          </a:p>
        </p:txBody>
      </p:sp>
      <p:sp>
        <p:nvSpPr>
          <p:cNvPr id="3" name="Espace réservé du contenu 2"/>
          <p:cNvSpPr>
            <a:spLocks noGrp="1"/>
          </p:cNvSpPr>
          <p:nvPr>
            <p:ph idx="1"/>
          </p:nvPr>
        </p:nvSpPr>
        <p:spPr/>
        <p:txBody>
          <a:bodyPr/>
          <a:lstStyle/>
          <a:p>
            <a:r>
              <a:rPr lang="fr-FR" dirty="0" smtClean="0"/>
              <a:t>Un site internet: </a:t>
            </a:r>
          </a:p>
          <a:p>
            <a:pPr marL="0" indent="0">
              <a:buNone/>
            </a:pPr>
            <a:r>
              <a:rPr lang="fr-FR" dirty="0" smtClean="0">
                <a:hlinkClick r:id="rId2"/>
              </a:rPr>
              <a:t>www.monalisa-asso.fr</a:t>
            </a:r>
            <a:endParaRPr lang="fr-FR" dirty="0" smtClean="0"/>
          </a:p>
          <a:p>
            <a:pPr marL="0" indent="0">
              <a:buNone/>
            </a:pPr>
            <a:endParaRPr lang="fr-FR" dirty="0"/>
          </a:p>
          <a:p>
            <a:pPr marL="0" indent="0">
              <a:buNone/>
            </a:pPr>
            <a:r>
              <a:rPr lang="fr-FR" dirty="0"/>
              <a:t>m</a:t>
            </a:r>
            <a:r>
              <a:rPr lang="fr-FR" dirty="0" smtClean="0"/>
              <a:t>agalieherlem@udccas59.fr</a:t>
            </a:r>
            <a:endParaRPr lang="fr-FR" dirty="0"/>
          </a:p>
        </p:txBody>
      </p:sp>
    </p:spTree>
    <p:extLst>
      <p:ext uri="{BB962C8B-B14F-4D97-AF65-F5344CB8AC3E}">
        <p14:creationId xmlns:p14="http://schemas.microsoft.com/office/powerpoint/2010/main" val="165582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body" idx="1"/>
          </p:nvPr>
        </p:nvSpPr>
        <p:spPr/>
        <p:txBody>
          <a:bodyPr/>
          <a:lstStyle/>
          <a:p>
            <a:pPr algn="ctr">
              <a:buFont typeface="Arial" charset="0"/>
              <a:buNone/>
            </a:pPr>
            <a:endParaRPr lang="fr-FR" smtClean="0"/>
          </a:p>
          <a:p>
            <a:pPr algn="ctr">
              <a:buFont typeface="Arial" charset="0"/>
              <a:buNone/>
            </a:pPr>
            <a:endParaRPr lang="fr-FR" smtClean="0"/>
          </a:p>
          <a:p>
            <a:pPr algn="ctr">
              <a:buFont typeface="Arial" charset="0"/>
              <a:buNone/>
            </a:pPr>
            <a:endParaRPr lang="fr-FR" smtClean="0"/>
          </a:p>
          <a:p>
            <a:pPr algn="ctr">
              <a:buFont typeface="Arial" charset="0"/>
              <a:buNone/>
            </a:pPr>
            <a:r>
              <a:rPr lang="fr-FR" smtClean="0">
                <a:solidFill>
                  <a:srgbClr val="6A7C9A"/>
                </a:solidFill>
              </a:rPr>
              <a:t>Merci pour votre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body" idx="1"/>
          </p:nvPr>
        </p:nvSpPr>
        <p:spPr>
          <a:xfrm>
            <a:off x="0" y="476250"/>
            <a:ext cx="9144000" cy="1008063"/>
          </a:xfrm>
        </p:spPr>
        <p:txBody>
          <a:bodyPr/>
          <a:lstStyle/>
          <a:p>
            <a:pPr>
              <a:lnSpc>
                <a:spcPct val="80000"/>
              </a:lnSpc>
            </a:pPr>
            <a:endParaRPr lang="fr-FR" sz="1400" b="1" u="sng" smtClean="0"/>
          </a:p>
          <a:p>
            <a:pPr>
              <a:lnSpc>
                <a:spcPct val="80000"/>
              </a:lnSpc>
              <a:buFont typeface="Arial" charset="0"/>
              <a:buNone/>
            </a:pPr>
            <a:endParaRPr lang="fr-FR" sz="1400" smtClean="0"/>
          </a:p>
          <a:p>
            <a:pPr>
              <a:lnSpc>
                <a:spcPct val="80000"/>
              </a:lnSpc>
            </a:pPr>
            <a:endParaRPr lang="fr-FR" sz="1400" smtClean="0"/>
          </a:p>
          <a:p>
            <a:pPr>
              <a:lnSpc>
                <a:spcPct val="80000"/>
              </a:lnSpc>
            </a:pPr>
            <a:endParaRPr lang="fr-FR" sz="1400" smtClean="0"/>
          </a:p>
          <a:p>
            <a:pPr>
              <a:lnSpc>
                <a:spcPct val="80000"/>
              </a:lnSpc>
              <a:buFont typeface="Arial" charset="0"/>
              <a:buNone/>
            </a:pPr>
            <a:endParaRPr lang="fr-FR" sz="800" i="1" smtClean="0">
              <a:solidFill>
                <a:srgbClr val="777777"/>
              </a:solidFill>
            </a:endParaRPr>
          </a:p>
        </p:txBody>
      </p:sp>
      <p:sp>
        <p:nvSpPr>
          <p:cNvPr id="97283" name="Rectangle 3"/>
          <p:cNvSpPr>
            <a:spLocks noChangeArrowheads="1"/>
          </p:cNvSpPr>
          <p:nvPr/>
        </p:nvSpPr>
        <p:spPr bwMode="auto">
          <a:xfrm>
            <a:off x="0" y="333375"/>
            <a:ext cx="7524750" cy="647700"/>
          </a:xfrm>
          <a:prstGeom prst="rect">
            <a:avLst/>
          </a:prstGeom>
          <a:solidFill>
            <a:srgbClr val="606D8C"/>
          </a:solidFill>
          <a:ln w="9525">
            <a:noFill/>
            <a:miter lim="800000"/>
            <a:headEnd/>
            <a:tailEnd/>
          </a:ln>
        </p:spPr>
        <p:txBody>
          <a:bodyPr rIns="0" anchor="ctr"/>
          <a:lstStyle/>
          <a:p>
            <a:pPr eaLnBrk="0" hangingPunct="0"/>
            <a:r>
              <a:rPr lang="fr-FR" sz="2400" b="1" u="sng">
                <a:solidFill>
                  <a:schemeClr val="bg1"/>
                </a:solidFill>
              </a:rPr>
              <a:t> Les objectifs du programme et le calendrier de lancement.</a:t>
            </a:r>
          </a:p>
        </p:txBody>
      </p:sp>
      <p:sp>
        <p:nvSpPr>
          <p:cNvPr id="97284" name="Rectangle 4"/>
          <p:cNvSpPr>
            <a:spLocks noChangeArrowheads="1"/>
          </p:cNvSpPr>
          <p:nvPr/>
        </p:nvSpPr>
        <p:spPr bwMode="auto">
          <a:xfrm>
            <a:off x="323850" y="1125538"/>
            <a:ext cx="8820150" cy="396875"/>
          </a:xfrm>
          <a:prstGeom prst="rect">
            <a:avLst/>
          </a:prstGeom>
          <a:noFill/>
          <a:ln w="9525">
            <a:noFill/>
            <a:miter lim="800000"/>
            <a:headEnd/>
            <a:tailEnd/>
          </a:ln>
        </p:spPr>
        <p:txBody>
          <a:bodyPr>
            <a:spAutoFit/>
          </a:bodyPr>
          <a:lstStyle/>
          <a:p>
            <a:pPr>
              <a:spcBef>
                <a:spcPct val="10000"/>
              </a:spcBef>
            </a:pPr>
            <a:r>
              <a:rPr lang="fr-FR" sz="2000" b="1" u="sng">
                <a:solidFill>
                  <a:srgbClr val="666699"/>
                </a:solidFill>
                <a:latin typeface="Arial" charset="0"/>
              </a:rPr>
              <a:t>MONALISA</a:t>
            </a:r>
            <a:r>
              <a:rPr lang="fr-FR" sz="2000" b="1">
                <a:latin typeface="Arial" charset="0"/>
              </a:rPr>
              <a:t> </a:t>
            </a:r>
            <a:r>
              <a:rPr lang="fr-FR" sz="2000">
                <a:latin typeface="Arial" charset="0"/>
              </a:rPr>
              <a:t>pour </a:t>
            </a:r>
            <a:r>
              <a:rPr lang="fr-FR" sz="2000" b="1">
                <a:solidFill>
                  <a:srgbClr val="666699"/>
                </a:solidFill>
                <a:latin typeface="Arial" charset="0"/>
              </a:rPr>
              <a:t>MO</a:t>
            </a:r>
            <a:r>
              <a:rPr lang="fr-FR" sz="2000">
                <a:latin typeface="Arial" charset="0"/>
              </a:rPr>
              <a:t>bilisation </a:t>
            </a:r>
            <a:r>
              <a:rPr lang="fr-FR" sz="2000" b="1">
                <a:solidFill>
                  <a:srgbClr val="666699"/>
                </a:solidFill>
                <a:latin typeface="Arial" charset="0"/>
              </a:rPr>
              <a:t>NA</a:t>
            </a:r>
            <a:r>
              <a:rPr lang="fr-FR" sz="2000">
                <a:latin typeface="Arial" charset="0"/>
              </a:rPr>
              <a:t>tionale contre </a:t>
            </a:r>
            <a:r>
              <a:rPr lang="fr-FR" sz="2000" b="1">
                <a:solidFill>
                  <a:srgbClr val="666699"/>
                </a:solidFill>
                <a:latin typeface="Arial" charset="0"/>
              </a:rPr>
              <a:t>L’IS</a:t>
            </a:r>
            <a:r>
              <a:rPr lang="fr-FR" sz="2000">
                <a:latin typeface="Arial" charset="0"/>
              </a:rPr>
              <a:t>olement des </a:t>
            </a:r>
            <a:r>
              <a:rPr lang="fr-FR" sz="2000" b="1">
                <a:solidFill>
                  <a:srgbClr val="666699"/>
                </a:solidFill>
                <a:latin typeface="Arial" charset="0"/>
              </a:rPr>
              <a:t>A</a:t>
            </a:r>
            <a:r>
              <a:rPr lang="fr-FR" sz="2000">
                <a:latin typeface="Arial" charset="0"/>
              </a:rPr>
              <a:t>gés</a:t>
            </a:r>
          </a:p>
        </p:txBody>
      </p:sp>
      <p:sp>
        <p:nvSpPr>
          <p:cNvPr id="97285" name="Rectangle 5"/>
          <p:cNvSpPr>
            <a:spLocks noChangeArrowheads="1"/>
          </p:cNvSpPr>
          <p:nvPr/>
        </p:nvSpPr>
        <p:spPr bwMode="auto">
          <a:xfrm>
            <a:off x="323850" y="1557338"/>
            <a:ext cx="8604250" cy="2132892"/>
          </a:xfrm>
          <a:prstGeom prst="rect">
            <a:avLst/>
          </a:prstGeom>
          <a:noFill/>
          <a:ln w="9525">
            <a:noFill/>
            <a:miter lim="800000"/>
            <a:headEnd/>
            <a:tailEnd/>
          </a:ln>
        </p:spPr>
        <p:txBody>
          <a:bodyPr>
            <a:spAutoFit/>
          </a:bodyPr>
          <a:lstStyle/>
          <a:p>
            <a:pPr>
              <a:spcBef>
                <a:spcPct val="20000"/>
              </a:spcBef>
              <a:buFont typeface="Wingdings" pitchFamily="2" charset="2"/>
              <a:buChar char="Ø"/>
            </a:pPr>
            <a:r>
              <a:rPr lang="fr-FR" sz="1700" b="1" dirty="0">
                <a:latin typeface="Arial" charset="0"/>
              </a:rPr>
              <a:t> Opération nationale</a:t>
            </a:r>
            <a:r>
              <a:rPr lang="fr-FR" sz="1700" dirty="0">
                <a:latin typeface="Arial" charset="0"/>
              </a:rPr>
              <a:t> mandatée par Michèle DELAUNAY</a:t>
            </a:r>
          </a:p>
          <a:p>
            <a:pPr>
              <a:spcBef>
                <a:spcPct val="20000"/>
              </a:spcBef>
              <a:buFont typeface="Wingdings" pitchFamily="2" charset="2"/>
              <a:buChar char="Ø"/>
            </a:pPr>
            <a:r>
              <a:rPr lang="fr-FR" sz="1700" b="1" dirty="0">
                <a:latin typeface="Arial" charset="0"/>
              </a:rPr>
              <a:t> Objectif :</a:t>
            </a:r>
            <a:r>
              <a:rPr lang="fr-FR" sz="1700" dirty="0">
                <a:latin typeface="Arial" charset="0"/>
              </a:rPr>
              <a:t> Engager une dynamique inter-partenariale et inter-associative pour faire cause commune, durablement, dans la lutte contre l’isolement des aînés.</a:t>
            </a:r>
          </a:p>
          <a:p>
            <a:pPr>
              <a:spcBef>
                <a:spcPct val="20000"/>
              </a:spcBef>
              <a:buFont typeface="Wingdings" pitchFamily="2" charset="2"/>
              <a:buChar char="Ø"/>
            </a:pPr>
            <a:r>
              <a:rPr lang="fr-FR" sz="1700" b="1" dirty="0">
                <a:latin typeface="Arial" charset="0"/>
              </a:rPr>
              <a:t> Calendrier :</a:t>
            </a:r>
          </a:p>
          <a:p>
            <a:pPr lvl="1">
              <a:spcBef>
                <a:spcPct val="20000"/>
              </a:spcBef>
              <a:buFontTx/>
              <a:buChar char="-"/>
            </a:pPr>
            <a:r>
              <a:rPr lang="fr-FR" sz="1700" u="sng" dirty="0" smtClean="0">
                <a:latin typeface="Arial" charset="0"/>
              </a:rPr>
              <a:t>Juillet </a:t>
            </a:r>
            <a:r>
              <a:rPr lang="fr-FR" sz="1700" u="sng" dirty="0">
                <a:latin typeface="Arial" charset="0"/>
              </a:rPr>
              <a:t>2013</a:t>
            </a:r>
            <a:r>
              <a:rPr lang="fr-FR" sz="1700" dirty="0">
                <a:latin typeface="Arial" charset="0"/>
              </a:rPr>
              <a:t> : remise d’un Rapport au Ministère autour des actions à </a:t>
            </a:r>
            <a:r>
              <a:rPr lang="fr-FR" sz="1700" dirty="0" smtClean="0">
                <a:latin typeface="Arial" charset="0"/>
              </a:rPr>
              <a:t>mener, suite aux réflexions d’un groupe de travail piloté par Jean-François SERRES.</a:t>
            </a:r>
            <a:endParaRPr lang="fr-FR" sz="1700" dirty="0">
              <a:latin typeface="Arial" charset="0"/>
            </a:endParaRPr>
          </a:p>
          <a:p>
            <a:pPr lvl="1">
              <a:spcBef>
                <a:spcPct val="20000"/>
              </a:spcBef>
              <a:buFontTx/>
              <a:buChar char="-"/>
            </a:pPr>
            <a:r>
              <a:rPr lang="fr-FR" sz="1700" dirty="0">
                <a:latin typeface="Arial" charset="0"/>
              </a:rPr>
              <a:t> </a:t>
            </a:r>
            <a:r>
              <a:rPr lang="fr-FR" sz="1700" u="sng" dirty="0">
                <a:latin typeface="Arial" charset="0"/>
              </a:rPr>
              <a:t>Octobre 2013</a:t>
            </a:r>
            <a:r>
              <a:rPr lang="fr-FR" sz="1700" dirty="0">
                <a:latin typeface="Arial" charset="0"/>
              </a:rPr>
              <a:t> : lancement opérationnel des axes d’intervention :</a:t>
            </a:r>
          </a:p>
        </p:txBody>
      </p:sp>
      <p:sp>
        <p:nvSpPr>
          <p:cNvPr id="97286" name="Rectangle 6"/>
          <p:cNvSpPr>
            <a:spLocks noChangeArrowheads="1"/>
          </p:cNvSpPr>
          <p:nvPr/>
        </p:nvSpPr>
        <p:spPr bwMode="auto">
          <a:xfrm>
            <a:off x="1331913" y="4292600"/>
            <a:ext cx="8351837" cy="2215991"/>
          </a:xfrm>
          <a:prstGeom prst="rect">
            <a:avLst/>
          </a:prstGeom>
          <a:noFill/>
          <a:ln w="9525">
            <a:noFill/>
            <a:miter lim="800000"/>
            <a:headEnd/>
            <a:tailEnd/>
          </a:ln>
        </p:spPr>
        <p:txBody>
          <a:bodyPr>
            <a:spAutoFit/>
          </a:bodyPr>
          <a:lstStyle/>
          <a:p>
            <a:pPr marL="285750" indent="-285750">
              <a:buFont typeface="Wingdings"/>
              <a:buChar char="è"/>
            </a:pPr>
            <a:r>
              <a:rPr lang="fr-FR" sz="1700" dirty="0" smtClean="0">
                <a:latin typeface="Arial" charset="0"/>
              </a:rPr>
              <a:t>Création </a:t>
            </a:r>
            <a:r>
              <a:rPr lang="fr-FR" sz="1700" dirty="0">
                <a:latin typeface="Arial" charset="0"/>
              </a:rPr>
              <a:t>d’une association nationale « MONALISA » regroupant le </a:t>
            </a:r>
            <a:r>
              <a:rPr lang="fr-FR" sz="1700" dirty="0" smtClean="0">
                <a:latin typeface="Arial" charset="0"/>
              </a:rPr>
              <a:t>collectif:</a:t>
            </a:r>
          </a:p>
          <a:p>
            <a:r>
              <a:rPr lang="fr-FR" sz="1700" dirty="0">
                <a:latin typeface="Arial" charset="0"/>
              </a:rPr>
              <a:t> </a:t>
            </a:r>
            <a:r>
              <a:rPr lang="fr-FR" sz="1700" dirty="0" smtClean="0">
                <a:latin typeface="Arial" charset="0"/>
              </a:rPr>
              <a:t>	Association crée le 27 janvier 2014</a:t>
            </a:r>
            <a:endParaRPr lang="fr-FR" sz="1700" dirty="0">
              <a:latin typeface="Arial" charset="0"/>
            </a:endParaRPr>
          </a:p>
          <a:p>
            <a:endParaRPr lang="fr-FR" sz="1200" dirty="0">
              <a:latin typeface="Arial" charset="0"/>
            </a:endParaRPr>
          </a:p>
          <a:p>
            <a:r>
              <a:rPr lang="fr-FR" sz="1700" dirty="0">
                <a:solidFill>
                  <a:srgbClr val="666699"/>
                </a:solidFill>
                <a:latin typeface="Arial" charset="0"/>
                <a:sym typeface="Wingdings" pitchFamily="2" charset="2"/>
              </a:rPr>
              <a:t></a:t>
            </a:r>
            <a:r>
              <a:rPr lang="fr-FR" sz="1700" dirty="0">
                <a:solidFill>
                  <a:srgbClr val="CC0099"/>
                </a:solidFill>
                <a:latin typeface="Arial" charset="0"/>
                <a:sym typeface="Wingdings" pitchFamily="2" charset="2"/>
              </a:rPr>
              <a:t> </a:t>
            </a:r>
            <a:r>
              <a:rPr lang="fr-FR" sz="1700" dirty="0">
                <a:latin typeface="Arial" charset="0"/>
              </a:rPr>
              <a:t>Charte Nationale MONALISA pour les parties prenantes</a:t>
            </a:r>
          </a:p>
          <a:p>
            <a:endParaRPr lang="fr-FR" sz="1200" dirty="0">
              <a:latin typeface="Arial" charset="0"/>
            </a:endParaRPr>
          </a:p>
          <a:p>
            <a:r>
              <a:rPr lang="fr-FR" sz="1700" dirty="0">
                <a:solidFill>
                  <a:srgbClr val="666699"/>
                </a:solidFill>
                <a:latin typeface="Arial" charset="0"/>
                <a:sym typeface="Wingdings" pitchFamily="2" charset="2"/>
              </a:rPr>
              <a:t></a:t>
            </a:r>
            <a:r>
              <a:rPr lang="fr-FR" sz="1700" dirty="0">
                <a:solidFill>
                  <a:srgbClr val="CC0099"/>
                </a:solidFill>
                <a:latin typeface="Arial" charset="0"/>
                <a:sym typeface="Wingdings" pitchFamily="2" charset="2"/>
              </a:rPr>
              <a:t> </a:t>
            </a:r>
            <a:r>
              <a:rPr lang="fr-FR" sz="1700" dirty="0">
                <a:latin typeface="Arial" charset="0"/>
                <a:sym typeface="Wingdings" pitchFamily="2" charset="2"/>
              </a:rPr>
              <a:t>Charte d’équipes citoyennes</a:t>
            </a:r>
          </a:p>
          <a:p>
            <a:endParaRPr lang="fr-FR" sz="1200" dirty="0">
              <a:latin typeface="Arial" charset="0"/>
              <a:sym typeface="Wingdings" pitchFamily="2" charset="2"/>
            </a:endParaRPr>
          </a:p>
          <a:p>
            <a:r>
              <a:rPr lang="fr-FR" sz="1700" dirty="0">
                <a:solidFill>
                  <a:srgbClr val="666699"/>
                </a:solidFill>
                <a:latin typeface="Arial" charset="0"/>
                <a:sym typeface="Wingdings" pitchFamily="2" charset="2"/>
              </a:rPr>
              <a:t></a:t>
            </a:r>
            <a:r>
              <a:rPr lang="fr-FR" sz="1700" dirty="0">
                <a:solidFill>
                  <a:srgbClr val="CC0099"/>
                </a:solidFill>
                <a:latin typeface="Arial" charset="0"/>
                <a:sym typeface="Wingdings" pitchFamily="2" charset="2"/>
              </a:rPr>
              <a:t> </a:t>
            </a:r>
            <a:r>
              <a:rPr lang="fr-FR" sz="1700" dirty="0">
                <a:latin typeface="Arial" charset="0"/>
                <a:sym typeface="Wingdings" pitchFamily="2" charset="2"/>
              </a:rPr>
              <a:t>8 départements-territoires témoins :</a:t>
            </a:r>
          </a:p>
          <a:p>
            <a:r>
              <a:rPr lang="fr-FR" sz="1700" dirty="0">
                <a:latin typeface="Arial" charset="0"/>
                <a:sym typeface="Wingdings" pitchFamily="2" charset="2"/>
              </a:rPr>
              <a:t>     Gard, Lot, </a:t>
            </a:r>
            <a:r>
              <a:rPr lang="fr-FR" sz="1700" b="1" u="sng" dirty="0">
                <a:solidFill>
                  <a:srgbClr val="666699"/>
                </a:solidFill>
                <a:latin typeface="Arial" charset="0"/>
                <a:sym typeface="Wingdings" pitchFamily="2" charset="2"/>
              </a:rPr>
              <a:t>Nord</a:t>
            </a:r>
            <a:r>
              <a:rPr lang="fr-FR" sz="1700" dirty="0">
                <a:latin typeface="Arial" charset="0"/>
                <a:sym typeface="Wingdings" pitchFamily="2" charset="2"/>
              </a:rPr>
              <a:t>, Nièvre, Creuse, Moselle, Gironde et Val-de-Marne</a:t>
            </a:r>
          </a:p>
        </p:txBody>
      </p:sp>
      <p:sp>
        <p:nvSpPr>
          <p:cNvPr id="16390" name="Rectangle 7"/>
          <p:cNvSpPr>
            <a:spLocks noChangeArrowheads="1"/>
          </p:cNvSpPr>
          <p:nvPr/>
        </p:nvSpPr>
        <p:spPr bwMode="auto">
          <a:xfrm>
            <a:off x="179388" y="6453188"/>
            <a:ext cx="3816350" cy="215900"/>
          </a:xfrm>
          <a:prstGeom prst="rect">
            <a:avLst/>
          </a:prstGeom>
          <a:solidFill>
            <a:srgbClr val="6A7C9A"/>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additive="base">
                                        <p:cTn id="7" dur="1000" fill="hold"/>
                                        <p:tgtEl>
                                          <p:spTgt spid="97283"/>
                                        </p:tgtEl>
                                        <p:attrNameLst>
                                          <p:attrName>ppt_x</p:attrName>
                                        </p:attrNameLst>
                                      </p:cBhvr>
                                      <p:tavLst>
                                        <p:tav tm="0">
                                          <p:val>
                                            <p:strVal val="1+#ppt_w/2"/>
                                          </p:val>
                                        </p:tav>
                                        <p:tav tm="100000">
                                          <p:val>
                                            <p:strVal val="#ppt_x"/>
                                          </p:val>
                                        </p:tav>
                                      </p:tavLst>
                                    </p:anim>
                                    <p:anim calcmode="lin" valueType="num">
                                      <p:cBhvr additive="base">
                                        <p:cTn id="8" dur="1000" fill="hold"/>
                                        <p:tgtEl>
                                          <p:spTgt spid="9728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97284"/>
                                        </p:tgtEl>
                                        <p:attrNameLst>
                                          <p:attrName>style.visibility</p:attrName>
                                        </p:attrNameLst>
                                      </p:cBhvr>
                                      <p:to>
                                        <p:strVal val="visible"/>
                                      </p:to>
                                    </p:se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97285"/>
                                        </p:tgtEl>
                                        <p:attrNameLst>
                                          <p:attrName>style.visibility</p:attrName>
                                        </p:attrNameLst>
                                      </p:cBhvr>
                                      <p:to>
                                        <p:strVal val="visible"/>
                                      </p:to>
                                    </p:set>
                                    <p:anim calcmode="lin" valueType="num">
                                      <p:cBhvr>
                                        <p:cTn id="15" dur="1000" fill="hold"/>
                                        <p:tgtEl>
                                          <p:spTgt spid="97285"/>
                                        </p:tgtEl>
                                        <p:attrNameLst>
                                          <p:attrName>ppt_w</p:attrName>
                                        </p:attrNameLst>
                                      </p:cBhvr>
                                      <p:tavLst>
                                        <p:tav tm="0">
                                          <p:val>
                                            <p:strVal val="#ppt_w*0.70"/>
                                          </p:val>
                                        </p:tav>
                                        <p:tav tm="100000">
                                          <p:val>
                                            <p:strVal val="#ppt_w"/>
                                          </p:val>
                                        </p:tav>
                                      </p:tavLst>
                                    </p:anim>
                                    <p:anim calcmode="lin" valueType="num">
                                      <p:cBhvr>
                                        <p:cTn id="16" dur="1000" fill="hold"/>
                                        <p:tgtEl>
                                          <p:spTgt spid="97285"/>
                                        </p:tgtEl>
                                        <p:attrNameLst>
                                          <p:attrName>ppt_h</p:attrName>
                                        </p:attrNameLst>
                                      </p:cBhvr>
                                      <p:tavLst>
                                        <p:tav tm="0">
                                          <p:val>
                                            <p:strVal val="#ppt_h"/>
                                          </p:val>
                                        </p:tav>
                                        <p:tav tm="100000">
                                          <p:val>
                                            <p:strVal val="#ppt_h"/>
                                          </p:val>
                                        </p:tav>
                                      </p:tavLst>
                                    </p:anim>
                                    <p:animEffect transition="in" filter="fade">
                                      <p:cBhvr>
                                        <p:cTn id="17" dur="1000"/>
                                        <p:tgtEl>
                                          <p:spTgt spid="9728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7286"/>
                                        </p:tgtEl>
                                        <p:attrNameLst>
                                          <p:attrName>style.visibility</p:attrName>
                                        </p:attrNameLst>
                                      </p:cBhvr>
                                      <p:to>
                                        <p:strVal val="visible"/>
                                      </p:to>
                                    </p:set>
                                    <p:anim calcmode="lin" valueType="num">
                                      <p:cBhvr>
                                        <p:cTn id="22" dur="1000" fill="hold"/>
                                        <p:tgtEl>
                                          <p:spTgt spid="97286"/>
                                        </p:tgtEl>
                                        <p:attrNameLst>
                                          <p:attrName>ppt_w</p:attrName>
                                        </p:attrNameLst>
                                      </p:cBhvr>
                                      <p:tavLst>
                                        <p:tav tm="0">
                                          <p:val>
                                            <p:strVal val="#ppt_w*0.70"/>
                                          </p:val>
                                        </p:tav>
                                        <p:tav tm="100000">
                                          <p:val>
                                            <p:strVal val="#ppt_w"/>
                                          </p:val>
                                        </p:tav>
                                      </p:tavLst>
                                    </p:anim>
                                    <p:anim calcmode="lin" valueType="num">
                                      <p:cBhvr>
                                        <p:cTn id="23" dur="1000" fill="hold"/>
                                        <p:tgtEl>
                                          <p:spTgt spid="97286"/>
                                        </p:tgtEl>
                                        <p:attrNameLst>
                                          <p:attrName>ppt_h</p:attrName>
                                        </p:attrNameLst>
                                      </p:cBhvr>
                                      <p:tavLst>
                                        <p:tav tm="0">
                                          <p:val>
                                            <p:strVal val="#ppt_h"/>
                                          </p:val>
                                        </p:tav>
                                        <p:tav tm="100000">
                                          <p:val>
                                            <p:strVal val="#ppt_h"/>
                                          </p:val>
                                        </p:tav>
                                      </p:tavLst>
                                    </p:anim>
                                    <p:animEffect transition="in" filter="fade">
                                      <p:cBhvr>
                                        <p:cTn id="24" dur="10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p:bldP spid="97285" grpId="0"/>
      <p:bldP spid="972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ctrTitle"/>
          </p:nvPr>
        </p:nvSpPr>
        <p:spPr bwMode="auto">
          <a:xfrm>
            <a:off x="685800" y="2130425"/>
            <a:ext cx="7853363"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b="1" smtClean="0">
                <a:solidFill>
                  <a:srgbClr val="CC3399"/>
                </a:solidFill>
              </a:rPr>
              <a:t>C</a:t>
            </a:r>
            <a:r>
              <a:rPr lang="fr-FR" b="1" smtClean="0"/>
              <a:t>omment décliner ces finalités sur les territoires ?</a:t>
            </a:r>
          </a:p>
        </p:txBody>
      </p:sp>
      <p:sp>
        <p:nvSpPr>
          <p:cNvPr id="18434" name="Rectangle 6"/>
          <p:cNvSpPr>
            <a:spLocks noChangeArrowheads="1"/>
          </p:cNvSpPr>
          <p:nvPr/>
        </p:nvSpPr>
        <p:spPr bwMode="auto">
          <a:xfrm>
            <a:off x="538163" y="4208463"/>
            <a:ext cx="8001000" cy="1000125"/>
          </a:xfrm>
          <a:prstGeom prst="rect">
            <a:avLst/>
          </a:prstGeom>
          <a:noFill/>
          <a:ln w="9525">
            <a:noFill/>
            <a:miter lim="800000"/>
            <a:headEnd/>
            <a:tailEnd/>
          </a:ln>
        </p:spPr>
        <p:txBody>
          <a:bodyPr>
            <a:spAutoFit/>
          </a:bodyPr>
          <a:lstStyle/>
          <a:p>
            <a:pPr algn="ctr"/>
            <a:r>
              <a:rPr lang="fr-FR" sz="3600" i="1">
                <a:solidFill>
                  <a:srgbClr val="CC3399"/>
                </a:solidFill>
              </a:rPr>
              <a:t>Les niveaux de coopérations</a:t>
            </a:r>
            <a:endParaRPr lang="fr-FR" sz="3600" i="1"/>
          </a:p>
          <a:p>
            <a:endParaRPr lang="fr-FR" sz="23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5"/>
          <p:cNvSpPr>
            <a:spLocks noGrp="1"/>
          </p:cNvSpPr>
          <p:nvPr>
            <p:ph type="title"/>
          </p:nvPr>
        </p:nvSpPr>
        <p:spPr bwMode="auto">
          <a:xfrm>
            <a:off x="239713" y="0"/>
            <a:ext cx="8509000" cy="769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mtClean="0">
                <a:solidFill>
                  <a:srgbClr val="D60093"/>
                </a:solidFill>
              </a:rPr>
              <a:t>A</a:t>
            </a:r>
            <a:r>
              <a:rPr lang="fr-FR" smtClean="0"/>
              <a:t>u niveau national…</a:t>
            </a:r>
          </a:p>
        </p:txBody>
      </p:sp>
      <p:pic>
        <p:nvPicPr>
          <p:cNvPr id="20482" name="Picture 2"/>
          <p:cNvPicPr>
            <a:picLocks noChangeAspect="1" noChangeArrowheads="1"/>
          </p:cNvPicPr>
          <p:nvPr/>
        </p:nvPicPr>
        <p:blipFill>
          <a:blip r:embed="rId3"/>
          <a:srcRect l="5611" t="42160" r="83640" b="30489"/>
          <a:stretch>
            <a:fillRect/>
          </a:stretch>
        </p:blipFill>
        <p:spPr bwMode="auto">
          <a:xfrm>
            <a:off x="0" y="1155700"/>
            <a:ext cx="3962400" cy="3902075"/>
          </a:xfrm>
          <a:prstGeom prst="rect">
            <a:avLst/>
          </a:prstGeom>
          <a:noFill/>
          <a:ln w="9525">
            <a:noFill/>
            <a:miter lim="800000"/>
            <a:headEnd/>
            <a:tailEnd/>
          </a:ln>
        </p:spPr>
      </p:pic>
      <p:sp>
        <p:nvSpPr>
          <p:cNvPr id="15365" name="Rectangle 4"/>
          <p:cNvSpPr>
            <a:spLocks noChangeArrowheads="1"/>
          </p:cNvSpPr>
          <p:nvPr/>
        </p:nvSpPr>
        <p:spPr bwMode="auto">
          <a:xfrm>
            <a:off x="3987800" y="1027113"/>
            <a:ext cx="4724400" cy="3754437"/>
          </a:xfrm>
          <a:prstGeom prst="rect">
            <a:avLst/>
          </a:prstGeom>
          <a:noFill/>
          <a:ln w="9525">
            <a:solidFill>
              <a:schemeClr val="accent3">
                <a:lumMod val="50000"/>
              </a:schemeClr>
            </a:solidFill>
            <a:miter lim="800000"/>
            <a:headEnd/>
            <a:tailEnd/>
          </a:ln>
        </p:spPr>
        <p:txBody>
          <a:bodyPr>
            <a:spAutoFit/>
          </a:bodyPr>
          <a:lstStyle/>
          <a:p>
            <a:pPr>
              <a:defRPr/>
            </a:pPr>
            <a:r>
              <a:rPr lang="fr-FR" sz="2400" b="1" dirty="0">
                <a:solidFill>
                  <a:schemeClr val="accent3">
                    <a:lumMod val="50000"/>
                  </a:schemeClr>
                </a:solidFill>
                <a:cs typeface="+mn-cs"/>
              </a:rPr>
              <a:t>La coopération entre les parties-prenantes se situe dans deux lieux :</a:t>
            </a:r>
          </a:p>
          <a:p>
            <a:pPr>
              <a:buFontTx/>
              <a:buChar char="-"/>
              <a:defRPr/>
            </a:pPr>
            <a:r>
              <a:rPr lang="fr-FR" sz="2400" dirty="0">
                <a:cs typeface="+mn-cs"/>
              </a:rPr>
              <a:t>Les opérateurs et animateurs d’équipes citoyennes qui adhérent à la charte entrent dans </a:t>
            </a:r>
            <a:r>
              <a:rPr lang="fr-FR" sz="2400" b="1" u="sng" dirty="0">
                <a:solidFill>
                  <a:schemeClr val="accent3">
                    <a:lumMod val="50000"/>
                  </a:schemeClr>
                </a:solidFill>
                <a:cs typeface="+mn-cs"/>
              </a:rPr>
              <a:t>l’association.</a:t>
            </a:r>
          </a:p>
          <a:p>
            <a:pPr>
              <a:buFontTx/>
              <a:buChar char="-"/>
              <a:defRPr/>
            </a:pPr>
            <a:r>
              <a:rPr lang="fr-FR" sz="2400" dirty="0">
                <a:cs typeface="+mn-cs"/>
              </a:rPr>
              <a:t>Les organismes qui soutiennent et appuient les équipes adhérent à la charte et entrent dans </a:t>
            </a:r>
            <a:r>
              <a:rPr lang="fr-FR" sz="2400" b="1" u="sng" dirty="0">
                <a:solidFill>
                  <a:schemeClr val="accent3">
                    <a:lumMod val="50000"/>
                  </a:schemeClr>
                </a:solidFill>
                <a:cs typeface="+mn-cs"/>
              </a:rPr>
              <a:t>le comité national.</a:t>
            </a:r>
          </a:p>
          <a:p>
            <a:pPr>
              <a:defRPr/>
            </a:pPr>
            <a:r>
              <a:rPr lang="fr-FR" b="1" i="1" dirty="0">
                <a:cs typeface="+mn-cs"/>
              </a:rPr>
              <a:t>(Voir rapport Monalisa p.56 et suivantes)</a:t>
            </a:r>
            <a:endParaRPr lang="fr-FR" sz="2200" b="1" u="sng" dirty="0">
              <a:solidFill>
                <a:schemeClr val="accent3">
                  <a:lumMod val="50000"/>
                </a:schemeClr>
              </a:solidFill>
              <a:cs typeface="+mn-cs"/>
            </a:endParaRPr>
          </a:p>
        </p:txBody>
      </p:sp>
      <p:sp>
        <p:nvSpPr>
          <p:cNvPr id="5" name="Rectangle 4"/>
          <p:cNvSpPr/>
          <p:nvPr/>
        </p:nvSpPr>
        <p:spPr>
          <a:xfrm>
            <a:off x="841375" y="5565775"/>
            <a:ext cx="7634288" cy="1200150"/>
          </a:xfrm>
          <a:prstGeom prst="rect">
            <a:avLst/>
          </a:prstGeom>
        </p:spPr>
        <p:txBody>
          <a:bodyPr>
            <a:spAutoFit/>
          </a:bodyPr>
          <a:lstStyle/>
          <a:p>
            <a:pPr>
              <a:defRPr/>
            </a:pPr>
            <a:r>
              <a:rPr lang="fr-FR" sz="2400" b="1" dirty="0">
                <a:solidFill>
                  <a:schemeClr val="accent3">
                    <a:lumMod val="50000"/>
                  </a:schemeClr>
                </a:solidFill>
                <a:cs typeface="+mn-cs"/>
              </a:rPr>
              <a:t>L’objectif au niveau national est de suivre et animer la programme de déploiement d’équipes, et de promouvoir la mobilisation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 41" descr="Service_civique.jpg"/>
          <p:cNvPicPr>
            <a:picLocks noChangeAspect="1"/>
          </p:cNvPicPr>
          <p:nvPr/>
        </p:nvPicPr>
        <p:blipFill>
          <a:blip r:embed="rId3"/>
          <a:srcRect/>
          <a:stretch>
            <a:fillRect/>
          </a:stretch>
        </p:blipFill>
        <p:spPr bwMode="auto">
          <a:xfrm>
            <a:off x="2982913" y="723900"/>
            <a:ext cx="1125537" cy="854075"/>
          </a:xfrm>
          <a:prstGeom prst="rect">
            <a:avLst/>
          </a:prstGeom>
          <a:noFill/>
          <a:ln w="9525">
            <a:noFill/>
            <a:miter lim="800000"/>
            <a:headEnd/>
            <a:tailEnd/>
          </a:ln>
        </p:spPr>
      </p:pic>
      <p:pic>
        <p:nvPicPr>
          <p:cNvPr id="22530" name="Image 44" descr="AGIR_ABCD.jpg"/>
          <p:cNvPicPr>
            <a:picLocks noChangeAspect="1"/>
          </p:cNvPicPr>
          <p:nvPr/>
        </p:nvPicPr>
        <p:blipFill>
          <a:blip r:embed="rId4"/>
          <a:srcRect/>
          <a:stretch>
            <a:fillRect/>
          </a:stretch>
        </p:blipFill>
        <p:spPr bwMode="auto">
          <a:xfrm>
            <a:off x="4033838" y="1182688"/>
            <a:ext cx="1019175" cy="774700"/>
          </a:xfrm>
          <a:prstGeom prst="rect">
            <a:avLst/>
          </a:prstGeom>
          <a:noFill/>
          <a:ln w="9525">
            <a:noFill/>
            <a:miter lim="800000"/>
            <a:headEnd/>
            <a:tailEnd/>
          </a:ln>
        </p:spPr>
      </p:pic>
      <p:pic>
        <p:nvPicPr>
          <p:cNvPr id="22531" name="Image 45" descr="AMDOR.jpg"/>
          <p:cNvPicPr>
            <a:picLocks noChangeAspect="1"/>
          </p:cNvPicPr>
          <p:nvPr/>
        </p:nvPicPr>
        <p:blipFill>
          <a:blip r:embed="rId5"/>
          <a:srcRect/>
          <a:stretch>
            <a:fillRect/>
          </a:stretch>
        </p:blipFill>
        <p:spPr bwMode="auto">
          <a:xfrm>
            <a:off x="3155950" y="2098675"/>
            <a:ext cx="1147763" cy="871538"/>
          </a:xfrm>
          <a:prstGeom prst="rect">
            <a:avLst/>
          </a:prstGeom>
          <a:noFill/>
          <a:ln w="9525">
            <a:noFill/>
            <a:miter lim="800000"/>
            <a:headEnd/>
            <a:tailEnd/>
          </a:ln>
        </p:spPr>
      </p:pic>
      <p:pic>
        <p:nvPicPr>
          <p:cNvPr id="22532" name="Image 46" descr="ANAMS.jpg"/>
          <p:cNvPicPr>
            <a:picLocks noChangeAspect="1"/>
          </p:cNvPicPr>
          <p:nvPr/>
        </p:nvPicPr>
        <p:blipFill>
          <a:blip r:embed="rId6"/>
          <a:srcRect/>
          <a:stretch>
            <a:fillRect/>
          </a:stretch>
        </p:blipFill>
        <p:spPr bwMode="auto">
          <a:xfrm>
            <a:off x="3403600" y="2987675"/>
            <a:ext cx="893763" cy="679450"/>
          </a:xfrm>
          <a:prstGeom prst="rect">
            <a:avLst/>
          </a:prstGeom>
          <a:noFill/>
          <a:ln w="9525">
            <a:noFill/>
            <a:miter lim="800000"/>
            <a:headEnd/>
            <a:tailEnd/>
          </a:ln>
        </p:spPr>
      </p:pic>
      <p:pic>
        <p:nvPicPr>
          <p:cNvPr id="22533" name="Image 47" descr="Fondation_Claude_Pompidou.jpg"/>
          <p:cNvPicPr>
            <a:picLocks noChangeAspect="1"/>
          </p:cNvPicPr>
          <p:nvPr/>
        </p:nvPicPr>
        <p:blipFill>
          <a:blip r:embed="rId7"/>
          <a:srcRect/>
          <a:stretch>
            <a:fillRect/>
          </a:stretch>
        </p:blipFill>
        <p:spPr bwMode="auto">
          <a:xfrm>
            <a:off x="4568825" y="2716213"/>
            <a:ext cx="1289050" cy="1212850"/>
          </a:xfrm>
          <a:prstGeom prst="rect">
            <a:avLst/>
          </a:prstGeom>
          <a:noFill/>
          <a:ln w="9525">
            <a:noFill/>
            <a:miter lim="800000"/>
            <a:headEnd/>
            <a:tailEnd/>
          </a:ln>
        </p:spPr>
      </p:pic>
      <p:pic>
        <p:nvPicPr>
          <p:cNvPr id="22534" name="Image 49" descr="ARPAQ.jpg"/>
          <p:cNvPicPr>
            <a:picLocks noChangeAspect="1"/>
          </p:cNvPicPr>
          <p:nvPr/>
        </p:nvPicPr>
        <p:blipFill>
          <a:blip r:embed="rId8"/>
          <a:srcRect/>
          <a:stretch>
            <a:fillRect/>
          </a:stretch>
        </p:blipFill>
        <p:spPr bwMode="auto">
          <a:xfrm>
            <a:off x="2781300" y="3494088"/>
            <a:ext cx="1017588" cy="771525"/>
          </a:xfrm>
          <a:prstGeom prst="rect">
            <a:avLst/>
          </a:prstGeom>
          <a:noFill/>
          <a:ln w="9525">
            <a:noFill/>
            <a:miter lim="800000"/>
            <a:headEnd/>
            <a:tailEnd/>
          </a:ln>
        </p:spPr>
      </p:pic>
      <p:pic>
        <p:nvPicPr>
          <p:cNvPr id="22535" name="Image 50" descr="Aubervilliers.jpg"/>
          <p:cNvPicPr>
            <a:picLocks noChangeAspect="1"/>
          </p:cNvPicPr>
          <p:nvPr/>
        </p:nvPicPr>
        <p:blipFill>
          <a:blip r:embed="rId9"/>
          <a:srcRect/>
          <a:stretch>
            <a:fillRect/>
          </a:stretch>
        </p:blipFill>
        <p:spPr bwMode="auto">
          <a:xfrm>
            <a:off x="3313113" y="4492625"/>
            <a:ext cx="1063625" cy="808038"/>
          </a:xfrm>
          <a:prstGeom prst="rect">
            <a:avLst/>
          </a:prstGeom>
          <a:noFill/>
          <a:ln w="9525">
            <a:noFill/>
            <a:miter lim="800000"/>
            <a:headEnd/>
            <a:tailEnd/>
          </a:ln>
        </p:spPr>
      </p:pic>
      <p:pic>
        <p:nvPicPr>
          <p:cNvPr id="22536" name="Image 51" descr="Caisse_depots.jpg"/>
          <p:cNvPicPr>
            <a:picLocks noChangeAspect="1"/>
          </p:cNvPicPr>
          <p:nvPr/>
        </p:nvPicPr>
        <p:blipFill>
          <a:blip r:embed="rId10"/>
          <a:srcRect/>
          <a:stretch>
            <a:fillRect/>
          </a:stretch>
        </p:blipFill>
        <p:spPr bwMode="auto">
          <a:xfrm>
            <a:off x="2801938" y="5078413"/>
            <a:ext cx="782637" cy="595312"/>
          </a:xfrm>
          <a:prstGeom prst="rect">
            <a:avLst/>
          </a:prstGeom>
          <a:noFill/>
          <a:ln w="9525">
            <a:noFill/>
            <a:miter lim="800000"/>
            <a:headEnd/>
            <a:tailEnd/>
          </a:ln>
        </p:spPr>
      </p:pic>
      <p:pic>
        <p:nvPicPr>
          <p:cNvPr id="22537" name="Angers.jpg" descr="/Users/gaellebarrier/Desktop/Visuels_site/Preparation_Logos/Logos_Site/Angers.jpg"/>
          <p:cNvPicPr>
            <a:picLocks noChangeAspect="1"/>
          </p:cNvPicPr>
          <p:nvPr/>
        </p:nvPicPr>
        <p:blipFill>
          <a:blip r:embed="rId11" r:link="rId12"/>
          <a:srcRect/>
          <a:stretch>
            <a:fillRect/>
          </a:stretch>
        </p:blipFill>
        <p:spPr bwMode="auto">
          <a:xfrm>
            <a:off x="7056438" y="744538"/>
            <a:ext cx="882650" cy="669925"/>
          </a:xfrm>
          <a:prstGeom prst="rect">
            <a:avLst/>
          </a:prstGeom>
          <a:noFill/>
          <a:ln w="9525">
            <a:noFill/>
            <a:miter lim="800000"/>
            <a:headEnd/>
            <a:tailEnd/>
          </a:ln>
        </p:spPr>
      </p:pic>
      <p:pic>
        <p:nvPicPr>
          <p:cNvPr id="22538" name="CCAS_Breuillet.jpg" descr="/Users/gaellebarrier/Desktop/Visuels_site/Preparation_Logos/Logos_Site/CCAS_Breuillet.jpg"/>
          <p:cNvPicPr>
            <a:picLocks noChangeAspect="1"/>
          </p:cNvPicPr>
          <p:nvPr/>
        </p:nvPicPr>
        <p:blipFill>
          <a:blip r:embed="rId13" r:link="rId14"/>
          <a:srcRect/>
          <a:stretch>
            <a:fillRect/>
          </a:stretch>
        </p:blipFill>
        <p:spPr bwMode="auto">
          <a:xfrm>
            <a:off x="6091238" y="1820863"/>
            <a:ext cx="895350" cy="679450"/>
          </a:xfrm>
          <a:prstGeom prst="rect">
            <a:avLst/>
          </a:prstGeom>
          <a:noFill/>
          <a:ln w="9525">
            <a:noFill/>
            <a:miter lim="800000"/>
            <a:headEnd/>
            <a:tailEnd/>
          </a:ln>
        </p:spPr>
      </p:pic>
      <p:pic>
        <p:nvPicPr>
          <p:cNvPr id="22539" name="CCAS_Metz.jpg" descr="/Users/gaellebarrier/Desktop/Visuels_site/Preparation_Logos/Logos_Site/CCAS_Metz.jpg"/>
          <p:cNvPicPr>
            <a:picLocks noChangeAspect="1"/>
          </p:cNvPicPr>
          <p:nvPr/>
        </p:nvPicPr>
        <p:blipFill>
          <a:blip r:embed="rId15" r:link="rId16"/>
          <a:srcRect/>
          <a:stretch>
            <a:fillRect/>
          </a:stretch>
        </p:blipFill>
        <p:spPr bwMode="auto">
          <a:xfrm>
            <a:off x="7043738" y="2451100"/>
            <a:ext cx="908050" cy="688975"/>
          </a:xfrm>
          <a:prstGeom prst="rect">
            <a:avLst/>
          </a:prstGeom>
          <a:noFill/>
          <a:ln w="9525">
            <a:noFill/>
            <a:miter lim="800000"/>
            <a:headEnd/>
            <a:tailEnd/>
          </a:ln>
        </p:spPr>
      </p:pic>
      <p:pic>
        <p:nvPicPr>
          <p:cNvPr id="22540" name="CIAS_Ouest_Rennes.jpg" descr="/Users/gaellebarrier/Desktop/Visuels_site/Preparation_Logos/Logos_Site/CIAS_Ouest_Rennes.jpg"/>
          <p:cNvPicPr>
            <a:picLocks noChangeAspect="1"/>
          </p:cNvPicPr>
          <p:nvPr/>
        </p:nvPicPr>
        <p:blipFill>
          <a:blip r:embed="rId17" r:link="rId18"/>
          <a:srcRect/>
          <a:stretch>
            <a:fillRect/>
          </a:stretch>
        </p:blipFill>
        <p:spPr bwMode="auto">
          <a:xfrm>
            <a:off x="7872413" y="3081338"/>
            <a:ext cx="1163637" cy="884237"/>
          </a:xfrm>
          <a:prstGeom prst="rect">
            <a:avLst/>
          </a:prstGeom>
          <a:noFill/>
          <a:ln w="9525">
            <a:noFill/>
            <a:miter lim="800000"/>
            <a:headEnd/>
            <a:tailEnd/>
          </a:ln>
        </p:spPr>
      </p:pic>
      <p:pic>
        <p:nvPicPr>
          <p:cNvPr id="22541" name="Compagnie_aidants.jpg" descr="/Users/gaellebarrier/Desktop/Visuels_site/Preparation_Logos/Logos_Site/Compagnie_aidants.jpg"/>
          <p:cNvPicPr>
            <a:picLocks noChangeAspect="1"/>
          </p:cNvPicPr>
          <p:nvPr/>
        </p:nvPicPr>
        <p:blipFill>
          <a:blip r:embed="rId19" r:link="rId20"/>
          <a:srcRect/>
          <a:stretch>
            <a:fillRect/>
          </a:stretch>
        </p:blipFill>
        <p:spPr bwMode="auto">
          <a:xfrm>
            <a:off x="6883400" y="4121150"/>
            <a:ext cx="989013" cy="750888"/>
          </a:xfrm>
          <a:prstGeom prst="rect">
            <a:avLst/>
          </a:prstGeom>
          <a:noFill/>
          <a:ln w="9525">
            <a:noFill/>
            <a:miter lim="800000"/>
            <a:headEnd/>
            <a:tailEnd/>
          </a:ln>
        </p:spPr>
      </p:pic>
      <p:pic>
        <p:nvPicPr>
          <p:cNvPr id="22542" name="Coordination_gerontologique_saumurois.jpg" descr="/Users/gaellebarrier/Desktop/Visuels_site/Preparation_Logos/Logos_Site/Coordination_gerontologique_saumurois.jpg"/>
          <p:cNvPicPr>
            <a:picLocks noChangeAspect="1"/>
          </p:cNvPicPr>
          <p:nvPr/>
        </p:nvPicPr>
        <p:blipFill>
          <a:blip r:embed="rId21" r:link="rId22"/>
          <a:srcRect/>
          <a:stretch>
            <a:fillRect/>
          </a:stretch>
        </p:blipFill>
        <p:spPr bwMode="auto">
          <a:xfrm>
            <a:off x="6840538" y="5024438"/>
            <a:ext cx="1471612" cy="1117600"/>
          </a:xfrm>
          <a:prstGeom prst="rect">
            <a:avLst/>
          </a:prstGeom>
          <a:noFill/>
          <a:ln w="9525">
            <a:noFill/>
            <a:miter lim="800000"/>
            <a:headEnd/>
            <a:tailEnd/>
          </a:ln>
        </p:spPr>
      </p:pic>
      <p:pic>
        <p:nvPicPr>
          <p:cNvPr id="22543" name="COS.jpg" descr="/Users/gaellebarrier/Desktop/Visuels_site/Preparation_Logos/Logos_Site/COS.jpg"/>
          <p:cNvPicPr>
            <a:picLocks noChangeAspect="1"/>
          </p:cNvPicPr>
          <p:nvPr/>
        </p:nvPicPr>
        <p:blipFill>
          <a:blip r:embed="rId23" r:link="rId24"/>
          <a:srcRect/>
          <a:stretch>
            <a:fillRect/>
          </a:stretch>
        </p:blipFill>
        <p:spPr bwMode="auto">
          <a:xfrm>
            <a:off x="5959475" y="5875338"/>
            <a:ext cx="1096963" cy="831850"/>
          </a:xfrm>
          <a:prstGeom prst="rect">
            <a:avLst/>
          </a:prstGeom>
          <a:noFill/>
          <a:ln w="9525">
            <a:noFill/>
            <a:miter lim="800000"/>
            <a:headEnd/>
            <a:tailEnd/>
          </a:ln>
        </p:spPr>
      </p:pic>
      <p:pic>
        <p:nvPicPr>
          <p:cNvPr id="22544" name="UNIOPSS.jpg" descr="/Users/gaellebarrier/Desktop/Visuels_site/Preparation_Logos/Logos_Site/UNIOPSS.jpg"/>
          <p:cNvPicPr>
            <a:picLocks noChangeAspect="1"/>
          </p:cNvPicPr>
          <p:nvPr/>
        </p:nvPicPr>
        <p:blipFill>
          <a:blip r:embed="rId25" r:link="rId26"/>
          <a:srcRect/>
          <a:stretch>
            <a:fillRect/>
          </a:stretch>
        </p:blipFill>
        <p:spPr bwMode="auto">
          <a:xfrm>
            <a:off x="7715250" y="4510088"/>
            <a:ext cx="1263650" cy="958850"/>
          </a:xfrm>
          <a:prstGeom prst="rect">
            <a:avLst/>
          </a:prstGeom>
          <a:noFill/>
          <a:ln w="9525">
            <a:noFill/>
            <a:miter lim="800000"/>
            <a:headEnd/>
            <a:tailEnd/>
          </a:ln>
        </p:spPr>
      </p:pic>
      <p:pic>
        <p:nvPicPr>
          <p:cNvPr id="22545" name="SSVP.jpg" descr="/Users/gaellebarrier/Desktop/Visuels_site/Preparation_Logos/Logos_Site/SSVP.jpg"/>
          <p:cNvPicPr>
            <a:picLocks noChangeAspect="1"/>
          </p:cNvPicPr>
          <p:nvPr/>
        </p:nvPicPr>
        <p:blipFill>
          <a:blip r:embed="rId27" r:link="rId28"/>
          <a:srcRect t="26122" b="36955"/>
          <a:stretch>
            <a:fillRect/>
          </a:stretch>
        </p:blipFill>
        <p:spPr bwMode="auto">
          <a:xfrm>
            <a:off x="7077075" y="5972175"/>
            <a:ext cx="1958975" cy="746125"/>
          </a:xfrm>
          <a:prstGeom prst="rect">
            <a:avLst/>
          </a:prstGeom>
          <a:noFill/>
          <a:ln w="9525">
            <a:noFill/>
            <a:miter lim="800000"/>
            <a:headEnd/>
            <a:tailEnd/>
          </a:ln>
        </p:spPr>
      </p:pic>
      <p:pic>
        <p:nvPicPr>
          <p:cNvPr id="22546" name="Secours_cath.jpg" descr="/Users/gaellebarrier/Desktop/Visuels_site/Preparation_Logos/Logos_Site/Secours_cath.jpg"/>
          <p:cNvPicPr>
            <a:picLocks noChangeAspect="1"/>
          </p:cNvPicPr>
          <p:nvPr/>
        </p:nvPicPr>
        <p:blipFill>
          <a:blip r:embed="rId29" r:link="rId30"/>
          <a:srcRect l="11324" t="33647" r="7359" b="33670"/>
          <a:stretch>
            <a:fillRect/>
          </a:stretch>
        </p:blipFill>
        <p:spPr bwMode="auto">
          <a:xfrm>
            <a:off x="6819900" y="1609725"/>
            <a:ext cx="2047875" cy="625475"/>
          </a:xfrm>
          <a:prstGeom prst="rect">
            <a:avLst/>
          </a:prstGeom>
          <a:noFill/>
          <a:ln w="9525">
            <a:noFill/>
            <a:miter lim="800000"/>
            <a:headEnd/>
            <a:tailEnd/>
          </a:ln>
        </p:spPr>
      </p:pic>
      <p:pic>
        <p:nvPicPr>
          <p:cNvPr id="22547" name="pfp.jpg" descr="/Users/gaellebarrier/Desktop/Visuels_site/Preparation_Logos/Logos_Site/pfp.jpg"/>
          <p:cNvPicPr>
            <a:picLocks noChangeAspect="1"/>
          </p:cNvPicPr>
          <p:nvPr/>
        </p:nvPicPr>
        <p:blipFill>
          <a:blip r:embed="rId31" r:link="rId32"/>
          <a:srcRect/>
          <a:stretch>
            <a:fillRect/>
          </a:stretch>
        </p:blipFill>
        <p:spPr bwMode="auto">
          <a:xfrm>
            <a:off x="1857375" y="1570038"/>
            <a:ext cx="1225550" cy="930275"/>
          </a:xfrm>
          <a:prstGeom prst="rect">
            <a:avLst/>
          </a:prstGeom>
          <a:noFill/>
          <a:ln w="9525">
            <a:noFill/>
            <a:miter lim="800000"/>
            <a:headEnd/>
            <a:tailEnd/>
          </a:ln>
        </p:spPr>
      </p:pic>
      <p:pic>
        <p:nvPicPr>
          <p:cNvPr id="22548" name="Restaus_Coeur.jpg" descr="/Users/gaellebarrier/Desktop/Visuels_site/Preparation_Logos/Logos_Site/Restaus_Coeur.jpg"/>
          <p:cNvPicPr>
            <a:picLocks noChangeAspect="1"/>
          </p:cNvPicPr>
          <p:nvPr/>
        </p:nvPicPr>
        <p:blipFill>
          <a:blip r:embed="rId33" r:link="rId34"/>
          <a:srcRect/>
          <a:stretch>
            <a:fillRect/>
          </a:stretch>
        </p:blipFill>
        <p:spPr bwMode="auto">
          <a:xfrm>
            <a:off x="2211388" y="2716213"/>
            <a:ext cx="1087437" cy="825500"/>
          </a:xfrm>
          <a:prstGeom prst="rect">
            <a:avLst/>
          </a:prstGeom>
          <a:noFill/>
          <a:ln w="9525">
            <a:noFill/>
            <a:miter lim="800000"/>
            <a:headEnd/>
            <a:tailEnd/>
          </a:ln>
        </p:spPr>
      </p:pic>
      <p:pic>
        <p:nvPicPr>
          <p:cNvPr id="22549" name="UDCCAS57BIS.jpg" descr="/Users/gaellebarrier/Desktop/Visuels_site/Preparation_Logos/Logos_Site/UDCCAS57BIS.jpg"/>
          <p:cNvPicPr>
            <a:picLocks noChangeAspect="1"/>
          </p:cNvPicPr>
          <p:nvPr/>
        </p:nvPicPr>
        <p:blipFill>
          <a:blip r:embed="rId35" r:link="rId36"/>
          <a:srcRect/>
          <a:stretch>
            <a:fillRect/>
          </a:stretch>
        </p:blipFill>
        <p:spPr bwMode="auto">
          <a:xfrm>
            <a:off x="3749675" y="3713163"/>
            <a:ext cx="1096963" cy="833437"/>
          </a:xfrm>
          <a:prstGeom prst="rect">
            <a:avLst/>
          </a:prstGeom>
          <a:noFill/>
          <a:ln w="9525">
            <a:noFill/>
            <a:miter lim="800000"/>
            <a:headEnd/>
            <a:tailEnd/>
          </a:ln>
        </p:spPr>
      </p:pic>
      <p:pic>
        <p:nvPicPr>
          <p:cNvPr id="22550" name="UNCCAS.jpg" descr="/Users/gaellebarrier/Desktop/Visuels_site/Preparation_Logos/Logos_Site/UNCCAS.jpg"/>
          <p:cNvPicPr>
            <a:picLocks noChangeAspect="1"/>
          </p:cNvPicPr>
          <p:nvPr/>
        </p:nvPicPr>
        <p:blipFill>
          <a:blip r:embed="rId37" r:link="rId38"/>
          <a:srcRect/>
          <a:stretch>
            <a:fillRect/>
          </a:stretch>
        </p:blipFill>
        <p:spPr bwMode="auto">
          <a:xfrm>
            <a:off x="1544638" y="3906838"/>
            <a:ext cx="1223962" cy="928687"/>
          </a:xfrm>
          <a:prstGeom prst="rect">
            <a:avLst/>
          </a:prstGeom>
          <a:noFill/>
          <a:ln w="9525">
            <a:noFill/>
            <a:miter lim="800000"/>
            <a:headEnd/>
            <a:tailEnd/>
          </a:ln>
        </p:spPr>
      </p:pic>
      <p:pic>
        <p:nvPicPr>
          <p:cNvPr id="22551" name="Croix_Rouge.jpg" descr="/Users/gaellebarrier/Desktop/Visuels_site/Preparation_Logos/Logos_Site/Croix_Rouge.jpg"/>
          <p:cNvPicPr>
            <a:picLocks noChangeAspect="1"/>
          </p:cNvPicPr>
          <p:nvPr/>
        </p:nvPicPr>
        <p:blipFill>
          <a:blip r:embed="rId39" r:link="rId40"/>
          <a:srcRect/>
          <a:stretch>
            <a:fillRect/>
          </a:stretch>
        </p:blipFill>
        <p:spPr bwMode="auto">
          <a:xfrm>
            <a:off x="1425575" y="555625"/>
            <a:ext cx="1130300" cy="858838"/>
          </a:xfrm>
          <a:prstGeom prst="rect">
            <a:avLst/>
          </a:prstGeom>
          <a:noFill/>
          <a:ln w="9525">
            <a:noFill/>
            <a:miter lim="800000"/>
            <a:headEnd/>
            <a:tailEnd/>
          </a:ln>
        </p:spPr>
      </p:pic>
      <p:pic>
        <p:nvPicPr>
          <p:cNvPr id="22552" name="FEP.jpg" descr="/Users/gaellebarrier/Desktop/Visuels_site/Preparation_Logos/Logos_Site/FEP.jpg"/>
          <p:cNvPicPr>
            <a:picLocks noChangeAspect="1"/>
          </p:cNvPicPr>
          <p:nvPr/>
        </p:nvPicPr>
        <p:blipFill>
          <a:blip r:embed="rId41" r:link="rId42"/>
          <a:srcRect/>
          <a:stretch>
            <a:fillRect/>
          </a:stretch>
        </p:blipFill>
        <p:spPr bwMode="auto">
          <a:xfrm>
            <a:off x="598488" y="1092200"/>
            <a:ext cx="1019175" cy="773113"/>
          </a:xfrm>
          <a:prstGeom prst="rect">
            <a:avLst/>
          </a:prstGeom>
          <a:noFill/>
          <a:ln w="9525">
            <a:noFill/>
            <a:miter lim="800000"/>
            <a:headEnd/>
            <a:tailEnd/>
          </a:ln>
        </p:spPr>
      </p:pic>
      <p:pic>
        <p:nvPicPr>
          <p:cNvPr id="22553" name="Centres_sociaux.jpg" descr="/Users/gaellebarrier/Desktop/Visuels_site/Preparation_Logos/Logos_Site/Centres_sociaux.jpg"/>
          <p:cNvPicPr>
            <a:picLocks noChangeAspect="1"/>
          </p:cNvPicPr>
          <p:nvPr/>
        </p:nvPicPr>
        <p:blipFill>
          <a:blip r:embed="rId43" r:link="rId44"/>
          <a:srcRect/>
          <a:stretch>
            <a:fillRect/>
          </a:stretch>
        </p:blipFill>
        <p:spPr bwMode="auto">
          <a:xfrm>
            <a:off x="433388" y="2459038"/>
            <a:ext cx="938212" cy="712787"/>
          </a:xfrm>
          <a:prstGeom prst="rect">
            <a:avLst/>
          </a:prstGeom>
          <a:noFill/>
          <a:ln w="9525">
            <a:noFill/>
            <a:miter lim="800000"/>
            <a:headEnd/>
            <a:tailEnd/>
          </a:ln>
        </p:spPr>
      </p:pic>
      <p:pic>
        <p:nvPicPr>
          <p:cNvPr id="22554" name="Chateau_sihol.jpg" descr="/Users/gaellebarrier/Desktop/Visuels_site/Preparation_Logos/Logos_Site/Chateau_sihol.jpg"/>
          <p:cNvPicPr>
            <a:picLocks noChangeAspect="1"/>
          </p:cNvPicPr>
          <p:nvPr/>
        </p:nvPicPr>
        <p:blipFill>
          <a:blip r:embed="rId45" r:link="rId46"/>
          <a:srcRect t="33731" b="20963"/>
          <a:stretch>
            <a:fillRect/>
          </a:stretch>
        </p:blipFill>
        <p:spPr bwMode="auto">
          <a:xfrm>
            <a:off x="581025" y="3387725"/>
            <a:ext cx="1801813" cy="619125"/>
          </a:xfrm>
          <a:prstGeom prst="rect">
            <a:avLst/>
          </a:prstGeom>
          <a:noFill/>
          <a:ln w="9525">
            <a:noFill/>
            <a:miter lim="800000"/>
            <a:headEnd/>
            <a:tailEnd/>
          </a:ln>
        </p:spPr>
      </p:pic>
      <p:pic>
        <p:nvPicPr>
          <p:cNvPr id="22555" name="Fiapa.jpg" descr="/Users/gaellebarrier/Desktop/Visuels_site/Preparation_Logos/Logos_Site/Fiapa.jpg"/>
          <p:cNvPicPr>
            <a:picLocks noChangeAspect="1"/>
          </p:cNvPicPr>
          <p:nvPr/>
        </p:nvPicPr>
        <p:blipFill>
          <a:blip r:embed="rId47" r:link="rId48"/>
          <a:srcRect t="12589"/>
          <a:stretch>
            <a:fillRect/>
          </a:stretch>
        </p:blipFill>
        <p:spPr bwMode="auto">
          <a:xfrm>
            <a:off x="365125" y="3933825"/>
            <a:ext cx="1006475" cy="668338"/>
          </a:xfrm>
          <a:prstGeom prst="rect">
            <a:avLst/>
          </a:prstGeom>
          <a:noFill/>
          <a:ln w="9525">
            <a:noFill/>
            <a:miter lim="800000"/>
            <a:headEnd/>
            <a:tailEnd/>
          </a:ln>
        </p:spPr>
      </p:pic>
      <p:pic>
        <p:nvPicPr>
          <p:cNvPr id="22556" name="FNADEPA.jpg" descr="/Users/gaellebarrier/Desktop/Visuels_site/Preparation_Logos/Logos_Site/FNADEPA.jpg"/>
          <p:cNvPicPr>
            <a:picLocks noChangeAspect="1"/>
          </p:cNvPicPr>
          <p:nvPr/>
        </p:nvPicPr>
        <p:blipFill>
          <a:blip r:embed="rId49" r:link="rId50"/>
          <a:srcRect/>
          <a:stretch>
            <a:fillRect/>
          </a:stretch>
        </p:blipFill>
        <p:spPr bwMode="auto">
          <a:xfrm>
            <a:off x="1285875" y="4810125"/>
            <a:ext cx="1096963" cy="833438"/>
          </a:xfrm>
          <a:prstGeom prst="rect">
            <a:avLst/>
          </a:prstGeom>
          <a:noFill/>
          <a:ln w="9525">
            <a:noFill/>
            <a:miter lim="800000"/>
            <a:headEnd/>
            <a:tailEnd/>
          </a:ln>
        </p:spPr>
      </p:pic>
      <p:pic>
        <p:nvPicPr>
          <p:cNvPr id="22557" name="Armee_du_Salut.jpg" descr="/Users/gaellebarrier/Desktop/Visuels_site/Preparation_Logos/Logos_Site/Armee_du_Salut.jpg"/>
          <p:cNvPicPr>
            <a:picLocks noChangeAspect="1"/>
          </p:cNvPicPr>
          <p:nvPr/>
        </p:nvPicPr>
        <p:blipFill>
          <a:blip r:embed="rId51" r:link="rId52"/>
          <a:srcRect/>
          <a:stretch>
            <a:fillRect/>
          </a:stretch>
        </p:blipFill>
        <p:spPr bwMode="auto">
          <a:xfrm>
            <a:off x="130175" y="5114925"/>
            <a:ext cx="935038" cy="708025"/>
          </a:xfrm>
          <a:prstGeom prst="rect">
            <a:avLst/>
          </a:prstGeom>
          <a:noFill/>
          <a:ln w="9525">
            <a:noFill/>
            <a:miter lim="800000"/>
            <a:headEnd/>
            <a:tailEnd/>
          </a:ln>
        </p:spPr>
      </p:pic>
      <p:pic>
        <p:nvPicPr>
          <p:cNvPr id="22558" name="Fondation_mederic.jpg" descr="/Users/gaellebarrier/Desktop/Visuels_site/Preparation_Logos/Logos_Site/Fondation_mederic.jpg"/>
          <p:cNvPicPr>
            <a:picLocks noChangeAspect="1"/>
          </p:cNvPicPr>
          <p:nvPr/>
        </p:nvPicPr>
        <p:blipFill>
          <a:blip r:embed="rId53" r:link="rId54"/>
          <a:srcRect t="2" b="-3"/>
          <a:stretch>
            <a:fillRect/>
          </a:stretch>
        </p:blipFill>
        <p:spPr bwMode="auto">
          <a:xfrm>
            <a:off x="708025" y="5916613"/>
            <a:ext cx="1098550" cy="790575"/>
          </a:xfrm>
          <a:prstGeom prst="rect">
            <a:avLst/>
          </a:prstGeom>
          <a:noFill/>
          <a:ln w="9525">
            <a:noFill/>
            <a:miter lim="800000"/>
            <a:headEnd/>
            <a:tailEnd/>
          </a:ln>
        </p:spPr>
      </p:pic>
      <p:pic>
        <p:nvPicPr>
          <p:cNvPr id="22559" name="France_benevolat.jpg" descr="/Users/gaellebarrier/Desktop/Visuels_site/Preparation_Logos/Logos_Site/France_benevolat.jpg"/>
          <p:cNvPicPr>
            <a:picLocks noChangeAspect="1"/>
          </p:cNvPicPr>
          <p:nvPr/>
        </p:nvPicPr>
        <p:blipFill>
          <a:blip r:embed="rId55" r:link="rId56"/>
          <a:srcRect/>
          <a:stretch>
            <a:fillRect/>
          </a:stretch>
        </p:blipFill>
        <p:spPr bwMode="auto">
          <a:xfrm>
            <a:off x="5581650" y="700088"/>
            <a:ext cx="1006475" cy="765175"/>
          </a:xfrm>
          <a:prstGeom prst="rect">
            <a:avLst/>
          </a:prstGeom>
          <a:noFill/>
          <a:ln w="9525">
            <a:noFill/>
            <a:miter lim="800000"/>
            <a:headEnd/>
            <a:tailEnd/>
          </a:ln>
        </p:spPr>
      </p:pic>
      <p:pic>
        <p:nvPicPr>
          <p:cNvPr id="22560" name="Generation_Mouvement.jpg" descr="/Users/gaellebarrier/Desktop/Visuels_site/Preparation_Logos/Logos_Site/Generation_Mouvement.jpg"/>
          <p:cNvPicPr>
            <a:picLocks noChangeAspect="1"/>
          </p:cNvPicPr>
          <p:nvPr/>
        </p:nvPicPr>
        <p:blipFill>
          <a:blip r:embed="rId57" r:link="rId58"/>
          <a:srcRect/>
          <a:stretch>
            <a:fillRect/>
          </a:stretch>
        </p:blipFill>
        <p:spPr bwMode="auto">
          <a:xfrm>
            <a:off x="4503738" y="1831975"/>
            <a:ext cx="1098550" cy="833438"/>
          </a:xfrm>
          <a:prstGeom prst="rect">
            <a:avLst/>
          </a:prstGeom>
          <a:noFill/>
          <a:ln w="9525">
            <a:noFill/>
            <a:miter lim="800000"/>
            <a:headEnd/>
            <a:tailEnd/>
          </a:ln>
        </p:spPr>
      </p:pic>
      <p:pic>
        <p:nvPicPr>
          <p:cNvPr id="22561" name="Grands_Parrains.jpg" descr="/Users/gaellebarrier/Desktop/Visuels_site/Preparation_Logos/Logos_Site/Grands_Parrains.jpg"/>
          <p:cNvPicPr>
            <a:picLocks noChangeAspect="1"/>
          </p:cNvPicPr>
          <p:nvPr/>
        </p:nvPicPr>
        <p:blipFill>
          <a:blip r:embed="rId59" r:link="rId60"/>
          <a:srcRect/>
          <a:stretch>
            <a:fillRect/>
          </a:stretch>
        </p:blipFill>
        <p:spPr bwMode="auto">
          <a:xfrm>
            <a:off x="5816600" y="2235200"/>
            <a:ext cx="1228725" cy="933450"/>
          </a:xfrm>
          <a:prstGeom prst="rect">
            <a:avLst/>
          </a:prstGeom>
          <a:noFill/>
          <a:ln w="9525">
            <a:noFill/>
            <a:miter lim="800000"/>
            <a:headEnd/>
            <a:tailEnd/>
          </a:ln>
        </p:spPr>
      </p:pic>
      <p:pic>
        <p:nvPicPr>
          <p:cNvPr id="22562" name="ireps.jpg" descr="/Users/gaellebarrier/Desktop/Visuels_site/Preparation_Logos/Logos_Site/ireps.jpg"/>
          <p:cNvPicPr>
            <a:picLocks noChangeAspect="1"/>
          </p:cNvPicPr>
          <p:nvPr/>
        </p:nvPicPr>
        <p:blipFill>
          <a:blip r:embed="rId61" r:link="rId62"/>
          <a:srcRect/>
          <a:stretch>
            <a:fillRect/>
          </a:stretch>
        </p:blipFill>
        <p:spPr bwMode="auto">
          <a:xfrm>
            <a:off x="6254750" y="3511550"/>
            <a:ext cx="801688" cy="609600"/>
          </a:xfrm>
          <a:prstGeom prst="rect">
            <a:avLst/>
          </a:prstGeom>
          <a:noFill/>
          <a:ln w="9525">
            <a:noFill/>
            <a:miter lim="800000"/>
            <a:headEnd/>
            <a:tailEnd/>
          </a:ln>
        </p:spPr>
      </p:pic>
      <p:pic>
        <p:nvPicPr>
          <p:cNvPr id="22563" name="Klesia.jpg" descr="/Users/gaellebarrier/Desktop/Visuels_site/Preparation_Logos/Logos_Site/Klesia.jpg"/>
          <p:cNvPicPr>
            <a:picLocks noChangeAspect="1"/>
          </p:cNvPicPr>
          <p:nvPr/>
        </p:nvPicPr>
        <p:blipFill>
          <a:blip r:embed="rId63" r:link="rId64"/>
          <a:srcRect/>
          <a:stretch>
            <a:fillRect/>
          </a:stretch>
        </p:blipFill>
        <p:spPr bwMode="auto">
          <a:xfrm>
            <a:off x="4968875" y="3906838"/>
            <a:ext cx="1096963" cy="833437"/>
          </a:xfrm>
          <a:prstGeom prst="rect">
            <a:avLst/>
          </a:prstGeom>
          <a:noFill/>
          <a:ln w="9525">
            <a:noFill/>
            <a:miter lim="800000"/>
            <a:headEnd/>
            <a:tailEnd/>
          </a:ln>
        </p:spPr>
      </p:pic>
      <p:pic>
        <p:nvPicPr>
          <p:cNvPr id="22564" name="Mouvement_chretien.jpg" descr="/Users/gaellebarrier/Desktop/Visuels_site/Preparation_Logos/Logos_Site/Mouvement_chretien.jpg"/>
          <p:cNvPicPr>
            <a:picLocks noChangeAspect="1"/>
          </p:cNvPicPr>
          <p:nvPr/>
        </p:nvPicPr>
        <p:blipFill>
          <a:blip r:embed="rId65" r:link="rId66"/>
          <a:srcRect t="25427" b="23409"/>
          <a:stretch>
            <a:fillRect/>
          </a:stretch>
        </p:blipFill>
        <p:spPr bwMode="auto">
          <a:xfrm>
            <a:off x="5160963" y="4705350"/>
            <a:ext cx="1860550" cy="722313"/>
          </a:xfrm>
          <a:prstGeom prst="rect">
            <a:avLst/>
          </a:prstGeom>
          <a:noFill/>
          <a:ln w="9525">
            <a:noFill/>
            <a:miter lim="800000"/>
            <a:headEnd/>
            <a:tailEnd/>
          </a:ln>
        </p:spPr>
      </p:pic>
      <p:pic>
        <p:nvPicPr>
          <p:cNvPr id="22565" name="Msa.jpg" descr="/Users/gaellebarrier/Desktop/Visuels_site/Preparation_Logos/Logos_Site/Msa.jpg"/>
          <p:cNvPicPr>
            <a:picLocks noChangeAspect="1"/>
          </p:cNvPicPr>
          <p:nvPr/>
        </p:nvPicPr>
        <p:blipFill>
          <a:blip r:embed="rId67" r:link="rId68"/>
          <a:srcRect t="12540" b="16246"/>
          <a:stretch>
            <a:fillRect/>
          </a:stretch>
        </p:blipFill>
        <p:spPr bwMode="auto">
          <a:xfrm>
            <a:off x="2733675" y="5916613"/>
            <a:ext cx="1169988" cy="631825"/>
          </a:xfrm>
          <a:prstGeom prst="rect">
            <a:avLst/>
          </a:prstGeom>
          <a:noFill/>
          <a:ln w="9525">
            <a:noFill/>
            <a:miter lim="800000"/>
            <a:headEnd/>
            <a:tailEnd/>
          </a:ln>
        </p:spPr>
      </p:pic>
      <p:pic>
        <p:nvPicPr>
          <p:cNvPr id="22566" name="ORB.jpg" descr="/Users/gaellebarrier/Desktop/Visuels_site/Preparation_Logos/Logos_Site/ORB.jpg"/>
          <p:cNvPicPr>
            <a:picLocks noChangeAspect="1"/>
          </p:cNvPicPr>
          <p:nvPr/>
        </p:nvPicPr>
        <p:blipFill>
          <a:blip r:embed="rId69" r:link="rId70"/>
          <a:srcRect/>
          <a:stretch>
            <a:fillRect/>
          </a:stretch>
        </p:blipFill>
        <p:spPr bwMode="auto">
          <a:xfrm>
            <a:off x="4899025" y="6029325"/>
            <a:ext cx="804863" cy="611188"/>
          </a:xfrm>
          <a:prstGeom prst="rect">
            <a:avLst/>
          </a:prstGeom>
          <a:noFill/>
          <a:ln w="9525">
            <a:noFill/>
            <a:miter lim="800000"/>
            <a:headEnd/>
            <a:tailEnd/>
          </a:ln>
        </p:spPr>
      </p:pic>
      <p:sp>
        <p:nvSpPr>
          <p:cNvPr id="22567" name="Titre 1"/>
          <p:cNvSpPr>
            <a:spLocks noGrp="1"/>
          </p:cNvSpPr>
          <p:nvPr>
            <p:ph type="title"/>
          </p:nvPr>
        </p:nvSpPr>
        <p:spPr bwMode="auto">
          <a:xfrm>
            <a:off x="-22225" y="184150"/>
            <a:ext cx="7065963" cy="431800"/>
          </a:xfrm>
          <a:noFill/>
          <a:ln>
            <a:miter lim="800000"/>
            <a:headEnd/>
            <a:tailEnd/>
          </a:ln>
        </p:spPr>
        <p:txBody>
          <a:bodyPr vert="horz" wrap="square" lIns="91440" tIns="45720" rIns="91440" bIns="45720" numCol="1" anchor="t" anchorCtr="0" compatLnSpc="1">
            <a:prstTxWarp prst="textNoShape">
              <a:avLst/>
            </a:prstTxWarp>
          </a:bodyPr>
          <a:lstStyle/>
          <a:p>
            <a:r>
              <a:rPr lang="fr-FR" sz="2400" i="1" smtClean="0">
                <a:solidFill>
                  <a:srgbClr val="CC4387"/>
                </a:solidFill>
                <a:latin typeface="Cambria" pitchFamily="18" charset="0"/>
              </a:rPr>
              <a:t>L</a:t>
            </a:r>
            <a:r>
              <a:rPr lang="fr-FR" sz="2400" i="1" smtClean="0">
                <a:latin typeface="Cambria" pitchFamily="18" charset="0"/>
              </a:rPr>
              <a:t>es signataires de la Charte MONALISA au 27/01</a:t>
            </a:r>
          </a:p>
        </p:txBody>
      </p:sp>
      <p:pic>
        <p:nvPicPr>
          <p:cNvPr id="22568" name="CNRACL.jpg" descr="/Users/gaellebarrier/Desktop/Visuels_site/Preparation_Logos/Logos_Site/CNRACL.jpg"/>
          <p:cNvPicPr>
            <a:picLocks noChangeAspect="1"/>
          </p:cNvPicPr>
          <p:nvPr/>
        </p:nvPicPr>
        <p:blipFill>
          <a:blip r:embed="rId71" r:link="rId72"/>
          <a:srcRect/>
          <a:stretch>
            <a:fillRect/>
          </a:stretch>
        </p:blipFill>
        <p:spPr bwMode="auto">
          <a:xfrm>
            <a:off x="4232275" y="5130800"/>
            <a:ext cx="788988"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5"/>
          <p:cNvSpPr>
            <a:spLocks noGrp="1"/>
          </p:cNvSpPr>
          <p:nvPr>
            <p:ph type="title"/>
          </p:nvPr>
        </p:nvSpPr>
        <p:spPr bwMode="auto">
          <a:xfrm>
            <a:off x="239713" y="0"/>
            <a:ext cx="8509000" cy="769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mtClean="0">
                <a:solidFill>
                  <a:srgbClr val="D60093"/>
                </a:solidFill>
              </a:rPr>
              <a:t>A</a:t>
            </a:r>
            <a:r>
              <a:rPr lang="fr-FR" smtClean="0"/>
              <a:t>u niveau départemental…</a:t>
            </a:r>
          </a:p>
        </p:txBody>
      </p:sp>
      <p:pic>
        <p:nvPicPr>
          <p:cNvPr id="24578" name="Picture 2"/>
          <p:cNvPicPr>
            <a:picLocks noChangeAspect="1" noChangeArrowheads="1"/>
          </p:cNvPicPr>
          <p:nvPr/>
        </p:nvPicPr>
        <p:blipFill>
          <a:blip r:embed="rId3"/>
          <a:srcRect l="20950" t="42438" r="69810" b="31010"/>
          <a:stretch>
            <a:fillRect/>
          </a:stretch>
        </p:blipFill>
        <p:spPr bwMode="auto">
          <a:xfrm>
            <a:off x="539750" y="995363"/>
            <a:ext cx="3365500" cy="3743325"/>
          </a:xfrm>
          <a:prstGeom prst="rect">
            <a:avLst/>
          </a:prstGeom>
          <a:noFill/>
          <a:ln w="9525">
            <a:noFill/>
            <a:miter lim="800000"/>
            <a:headEnd/>
            <a:tailEnd/>
          </a:ln>
        </p:spPr>
      </p:pic>
      <p:sp>
        <p:nvSpPr>
          <p:cNvPr id="24579" name="Rectangle 4"/>
          <p:cNvSpPr>
            <a:spLocks noChangeArrowheads="1"/>
          </p:cNvSpPr>
          <p:nvPr/>
        </p:nvSpPr>
        <p:spPr bwMode="auto">
          <a:xfrm>
            <a:off x="539750" y="4579938"/>
            <a:ext cx="8208963" cy="2308225"/>
          </a:xfrm>
          <a:prstGeom prst="rect">
            <a:avLst/>
          </a:prstGeom>
          <a:noFill/>
          <a:ln w="9525">
            <a:noFill/>
            <a:miter lim="800000"/>
            <a:headEnd/>
            <a:tailEnd/>
          </a:ln>
        </p:spPr>
        <p:txBody>
          <a:bodyPr>
            <a:spAutoFit/>
          </a:bodyPr>
          <a:lstStyle/>
          <a:p>
            <a:r>
              <a:rPr lang="fr-FR" sz="2400" b="1">
                <a:solidFill>
                  <a:srgbClr val="CC3399"/>
                </a:solidFill>
              </a:rPr>
              <a:t>L’objectif au niveau départemental est de faire émerger de nouvelles équipes de bénévoles, pour cela la coopération doit permettre de :</a:t>
            </a:r>
          </a:p>
          <a:p>
            <a:pPr>
              <a:buFontTx/>
              <a:buChar char="-"/>
            </a:pPr>
            <a:r>
              <a:rPr lang="fr-FR" sz="2400" b="1">
                <a:solidFill>
                  <a:srgbClr val="CC3399"/>
                </a:solidFill>
              </a:rPr>
              <a:t>Recruter des bénévoles</a:t>
            </a:r>
          </a:p>
          <a:p>
            <a:pPr>
              <a:buFontTx/>
              <a:buChar char="-"/>
            </a:pPr>
            <a:r>
              <a:rPr lang="fr-FR" sz="2400" b="1">
                <a:solidFill>
                  <a:srgbClr val="CC3399"/>
                </a:solidFill>
              </a:rPr>
              <a:t>Rechercher des appuis</a:t>
            </a:r>
          </a:p>
          <a:p>
            <a:pPr>
              <a:buFontTx/>
              <a:buChar char="-"/>
            </a:pPr>
            <a:r>
              <a:rPr lang="fr-FR" sz="2400" b="1">
                <a:solidFill>
                  <a:srgbClr val="CC3399"/>
                </a:solidFill>
              </a:rPr>
              <a:t>Mutualiser les soutiens etc.</a:t>
            </a:r>
          </a:p>
        </p:txBody>
      </p:sp>
      <p:sp>
        <p:nvSpPr>
          <p:cNvPr id="24580" name="Rectangle 4"/>
          <p:cNvSpPr>
            <a:spLocks noChangeArrowheads="1"/>
          </p:cNvSpPr>
          <p:nvPr/>
        </p:nvSpPr>
        <p:spPr bwMode="auto">
          <a:xfrm>
            <a:off x="4175125" y="987425"/>
            <a:ext cx="4573588" cy="3692525"/>
          </a:xfrm>
          <a:prstGeom prst="rect">
            <a:avLst/>
          </a:prstGeom>
          <a:noFill/>
          <a:ln w="9525">
            <a:solidFill>
              <a:srgbClr val="CC3399"/>
            </a:solidFill>
            <a:miter lim="800000"/>
            <a:headEnd/>
            <a:tailEnd/>
          </a:ln>
        </p:spPr>
        <p:txBody>
          <a:bodyPr>
            <a:spAutoFit/>
          </a:bodyPr>
          <a:lstStyle/>
          <a:p>
            <a:r>
              <a:rPr lang="fr-FR" sz="2400" b="1">
                <a:solidFill>
                  <a:srgbClr val="CC3399"/>
                </a:solidFill>
              </a:rPr>
              <a:t>La coopération départementale </a:t>
            </a:r>
            <a:r>
              <a:rPr lang="fr-FR" sz="2400"/>
              <a:t>est souvent initiée par un petit nombre d’acteurs qui convient à une réunion exploratoire les parties prenantes concernées par l’isolement des âgées sur le territoire. Le groupe détermine ensuite qui seront les organismes animateurs de cette coopération.</a:t>
            </a:r>
          </a:p>
          <a:p>
            <a:r>
              <a:rPr lang="fr-FR" b="1" i="1"/>
              <a:t>(Voir rapport Monalisa p.53 et suivantes)</a:t>
            </a: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5"/>
          <p:cNvSpPr>
            <a:spLocks noGrp="1"/>
          </p:cNvSpPr>
          <p:nvPr>
            <p:ph type="title"/>
          </p:nvPr>
        </p:nvSpPr>
        <p:spPr bwMode="auto">
          <a:xfrm>
            <a:off x="239713" y="0"/>
            <a:ext cx="8509000" cy="769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mtClean="0">
                <a:solidFill>
                  <a:srgbClr val="D60093"/>
                </a:solidFill>
              </a:rPr>
              <a:t>A</a:t>
            </a:r>
            <a:r>
              <a:rPr lang="fr-FR" smtClean="0"/>
              <a:t>u niveau local…</a:t>
            </a:r>
          </a:p>
        </p:txBody>
      </p:sp>
      <p:grpSp>
        <p:nvGrpSpPr>
          <p:cNvPr id="26626" name="Groupe 10"/>
          <p:cNvGrpSpPr>
            <a:grpSpLocks/>
          </p:cNvGrpSpPr>
          <p:nvPr/>
        </p:nvGrpSpPr>
        <p:grpSpPr bwMode="auto">
          <a:xfrm>
            <a:off x="3598863" y="1784350"/>
            <a:ext cx="5689600" cy="4584700"/>
            <a:chOff x="2276475" y="1930400"/>
            <a:chExt cx="6472238" cy="4813300"/>
          </a:xfrm>
        </p:grpSpPr>
        <p:pic>
          <p:nvPicPr>
            <p:cNvPr id="26629" name="Picture 2"/>
            <p:cNvPicPr>
              <a:picLocks noChangeAspect="1" noChangeArrowheads="1"/>
            </p:cNvPicPr>
            <p:nvPr/>
          </p:nvPicPr>
          <p:blipFill>
            <a:blip r:embed="rId3"/>
            <a:srcRect l="14056" t="16597" r="72824" b="57558"/>
            <a:stretch>
              <a:fillRect/>
            </a:stretch>
          </p:blipFill>
          <p:spPr bwMode="auto">
            <a:xfrm>
              <a:off x="3402013" y="1930400"/>
              <a:ext cx="5346700" cy="4076700"/>
            </a:xfrm>
            <a:prstGeom prst="rect">
              <a:avLst/>
            </a:prstGeom>
            <a:noFill/>
            <a:ln w="9525">
              <a:noFill/>
              <a:miter lim="800000"/>
              <a:headEnd/>
              <a:tailEnd/>
            </a:ln>
          </p:spPr>
        </p:pic>
        <p:sp>
          <p:nvSpPr>
            <p:cNvPr id="7" name="Rectangle à coins arrondis 6"/>
            <p:cNvSpPr/>
            <p:nvPr/>
          </p:nvSpPr>
          <p:spPr>
            <a:xfrm>
              <a:off x="2276475" y="4838714"/>
              <a:ext cx="1524154" cy="116832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8" name="Rectangle à coins arrondis 7"/>
            <p:cNvSpPr/>
            <p:nvPr/>
          </p:nvSpPr>
          <p:spPr>
            <a:xfrm>
              <a:off x="6531105" y="4990379"/>
              <a:ext cx="1813093" cy="116832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 name="Rectangle à coins arrondis 8"/>
            <p:cNvSpPr/>
            <p:nvPr/>
          </p:nvSpPr>
          <p:spPr>
            <a:xfrm>
              <a:off x="6112143" y="5575375"/>
              <a:ext cx="1813093" cy="116832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0" name="Rectangle à coins arrondis 9"/>
            <p:cNvSpPr/>
            <p:nvPr/>
          </p:nvSpPr>
          <p:spPr>
            <a:xfrm>
              <a:off x="2352322" y="5283710"/>
              <a:ext cx="1813093" cy="116832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26627" name="Rectangle 10"/>
          <p:cNvSpPr>
            <a:spLocks noChangeArrowheads="1"/>
          </p:cNvSpPr>
          <p:nvPr/>
        </p:nvSpPr>
        <p:spPr bwMode="auto">
          <a:xfrm>
            <a:off x="31750" y="769938"/>
            <a:ext cx="8539163" cy="4524375"/>
          </a:xfrm>
          <a:prstGeom prst="rect">
            <a:avLst/>
          </a:prstGeom>
          <a:noFill/>
          <a:ln w="9525">
            <a:noFill/>
            <a:miter lim="800000"/>
            <a:headEnd/>
            <a:tailEnd/>
          </a:ln>
        </p:spPr>
        <p:txBody>
          <a:bodyPr>
            <a:spAutoFit/>
          </a:bodyPr>
          <a:lstStyle/>
          <a:p>
            <a:r>
              <a:rPr lang="fr-FR" sz="2400" b="1" dirty="0">
                <a:solidFill>
                  <a:srgbClr val="0070C0"/>
                </a:solidFill>
              </a:rPr>
              <a:t>Au niveau local, </a:t>
            </a:r>
            <a:r>
              <a:rPr lang="fr-FR" sz="2400" dirty="0"/>
              <a:t>les coopérations doivent être animées avec un maximum de souplesse, d’inventivité et d’initiatives laissées aux acteurs entre eux</a:t>
            </a:r>
            <a:r>
              <a:rPr lang="fr-FR" sz="2400" b="1" dirty="0">
                <a:solidFill>
                  <a:srgbClr val="0070C0"/>
                </a:solidFill>
              </a:rPr>
              <a:t>.</a:t>
            </a:r>
          </a:p>
          <a:p>
            <a:r>
              <a:rPr lang="fr-FR" sz="2400" dirty="0"/>
              <a:t>La coopération entre les acteurs</a:t>
            </a:r>
          </a:p>
          <a:p>
            <a:r>
              <a:rPr lang="fr-FR" sz="2400" dirty="0"/>
              <a:t>s’adossent aux modes de coopération </a:t>
            </a:r>
          </a:p>
          <a:p>
            <a:r>
              <a:rPr lang="fr-FR" sz="2400" dirty="0"/>
              <a:t>existant CLIC, MAIA, CCAS etc.</a:t>
            </a:r>
          </a:p>
          <a:p>
            <a:r>
              <a:rPr lang="fr-FR" sz="2400" dirty="0"/>
              <a:t>L’animation de cette coopération peut</a:t>
            </a:r>
          </a:p>
          <a:p>
            <a:r>
              <a:rPr lang="fr-FR" sz="2400" dirty="0"/>
              <a:t>être confiée à un référent d’équipe</a:t>
            </a:r>
          </a:p>
          <a:p>
            <a:r>
              <a:rPr lang="fr-FR" sz="2400" dirty="0"/>
              <a:t>citoyenne ou à tout autre acteur en </a:t>
            </a:r>
          </a:p>
          <a:p>
            <a:r>
              <a:rPr lang="fr-FR" sz="2400" dirty="0"/>
              <a:t>accord avec les parties prenantes</a:t>
            </a:r>
          </a:p>
          <a:p>
            <a:r>
              <a:rPr lang="fr-FR" sz="2400" dirty="0"/>
              <a:t>mobilisées.</a:t>
            </a:r>
          </a:p>
          <a:p>
            <a:r>
              <a:rPr lang="fr-FR" b="1" i="1" dirty="0"/>
              <a:t>(Voir rapport </a:t>
            </a:r>
            <a:r>
              <a:rPr lang="fr-FR" b="1" i="1" dirty="0" err="1"/>
              <a:t>Monalisa</a:t>
            </a:r>
            <a:r>
              <a:rPr lang="fr-FR" b="1" i="1" dirty="0"/>
              <a:t> p.49 et suivantes)</a:t>
            </a:r>
          </a:p>
        </p:txBody>
      </p:sp>
      <p:sp>
        <p:nvSpPr>
          <p:cNvPr id="26628" name="Rectangle 10"/>
          <p:cNvSpPr>
            <a:spLocks noChangeArrowheads="1"/>
          </p:cNvSpPr>
          <p:nvPr/>
        </p:nvSpPr>
        <p:spPr bwMode="auto">
          <a:xfrm>
            <a:off x="439738" y="5291138"/>
            <a:ext cx="8131175" cy="1200150"/>
          </a:xfrm>
          <a:prstGeom prst="rect">
            <a:avLst/>
          </a:prstGeom>
          <a:noFill/>
          <a:ln w="9525">
            <a:noFill/>
            <a:miter lim="800000"/>
            <a:headEnd/>
            <a:tailEnd/>
          </a:ln>
        </p:spPr>
        <p:txBody>
          <a:bodyPr>
            <a:spAutoFit/>
          </a:bodyPr>
          <a:lstStyle/>
          <a:p>
            <a:r>
              <a:rPr lang="fr-FR" sz="2400" b="1">
                <a:solidFill>
                  <a:srgbClr val="0070C0"/>
                </a:solidFill>
              </a:rPr>
              <a:t>L’objectif au niveau local est de sensibiliser les personnes souffrant de solitude et faciliter leur mise en relation avec les ressources (bénévoles, moyens etc.) permettant d’agir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539750" y="660400"/>
            <a:ext cx="8208963" cy="769938"/>
          </a:xfrm>
          <a:prstGeom prst="rect">
            <a:avLst/>
          </a:prstGeom>
          <a:noFill/>
          <a:ln w="9525">
            <a:noFill/>
            <a:miter lim="800000"/>
            <a:headEnd/>
            <a:tailEnd/>
          </a:ln>
        </p:spPr>
        <p:txBody>
          <a:bodyPr>
            <a:spAutoFit/>
          </a:bodyPr>
          <a:lstStyle/>
          <a:p>
            <a:r>
              <a:rPr lang="fr-FR" sz="2200"/>
              <a:t>Aujourd’hui la coopération promue par MONALISA se vit à plusieurs niveaux :</a:t>
            </a:r>
          </a:p>
        </p:txBody>
      </p:sp>
      <p:sp>
        <p:nvSpPr>
          <p:cNvPr id="28674" name="Titre 5"/>
          <p:cNvSpPr>
            <a:spLocks noGrp="1"/>
          </p:cNvSpPr>
          <p:nvPr>
            <p:ph type="title"/>
          </p:nvPr>
        </p:nvSpPr>
        <p:spPr bwMode="auto">
          <a:xfrm>
            <a:off x="239713" y="0"/>
            <a:ext cx="8509000" cy="769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mtClean="0">
                <a:solidFill>
                  <a:srgbClr val="D60093"/>
                </a:solidFill>
              </a:rPr>
              <a:t>P</a:t>
            </a:r>
            <a:r>
              <a:rPr lang="fr-FR" smtClean="0"/>
              <a:t>rendre part à la mobilisation…</a:t>
            </a:r>
          </a:p>
        </p:txBody>
      </p:sp>
      <p:pic>
        <p:nvPicPr>
          <p:cNvPr id="28675" name="Picture 2"/>
          <p:cNvPicPr>
            <a:picLocks noChangeAspect="1" noChangeArrowheads="1"/>
          </p:cNvPicPr>
          <p:nvPr/>
        </p:nvPicPr>
        <p:blipFill>
          <a:blip r:embed="rId3"/>
          <a:srcRect l="4826" t="11984" r="67570" b="28963"/>
          <a:stretch>
            <a:fillRect/>
          </a:stretch>
        </p:blipFill>
        <p:spPr bwMode="auto">
          <a:xfrm>
            <a:off x="1270000" y="1350963"/>
            <a:ext cx="6413500" cy="53101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ctrTitle"/>
          </p:nvPr>
        </p:nvSpPr>
        <p:spPr bwMode="auto">
          <a:xfrm>
            <a:off x="685800" y="2130425"/>
            <a:ext cx="7853363"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b="1" smtClean="0">
                <a:solidFill>
                  <a:srgbClr val="CC3399"/>
                </a:solidFill>
              </a:rPr>
              <a:t>C</a:t>
            </a:r>
            <a:r>
              <a:rPr lang="fr-FR" b="1" smtClean="0"/>
              <a:t>omment prendre part à la mobilisation?</a:t>
            </a:r>
          </a:p>
        </p:txBody>
      </p:sp>
      <p:sp>
        <p:nvSpPr>
          <p:cNvPr id="30722" name="Rectangle 6"/>
          <p:cNvSpPr>
            <a:spLocks noChangeArrowheads="1"/>
          </p:cNvSpPr>
          <p:nvPr/>
        </p:nvSpPr>
        <p:spPr bwMode="auto">
          <a:xfrm>
            <a:off x="538163" y="4208463"/>
            <a:ext cx="8001000" cy="1000125"/>
          </a:xfrm>
          <a:prstGeom prst="rect">
            <a:avLst/>
          </a:prstGeom>
          <a:noFill/>
          <a:ln w="9525">
            <a:noFill/>
            <a:miter lim="800000"/>
            <a:headEnd/>
            <a:tailEnd/>
          </a:ln>
        </p:spPr>
        <p:txBody>
          <a:bodyPr>
            <a:spAutoFit/>
          </a:bodyPr>
          <a:lstStyle/>
          <a:p>
            <a:pPr algn="ctr"/>
            <a:r>
              <a:rPr lang="fr-FR" sz="3600" i="1">
                <a:solidFill>
                  <a:srgbClr val="CC3399"/>
                </a:solidFill>
              </a:rPr>
              <a:t>Les chartes</a:t>
            </a:r>
            <a:endParaRPr lang="fr-FR" sz="3600" i="1"/>
          </a:p>
          <a:p>
            <a:endParaRPr lang="fr-FR" sz="23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Bureau">
      <a:dk1>
        <a:sysClr val="windowText" lastClr="000000"/>
      </a:dk1>
      <a:lt1>
        <a:sysClr val="window" lastClr="C1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C1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C1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6589</TotalTime>
  <Words>1118</Words>
  <Application>Microsoft Office PowerPoint</Application>
  <PresentationFormat>Affichage à l'écran (4:3)</PresentationFormat>
  <Paragraphs>169</Paragraphs>
  <Slides>19</Slides>
  <Notes>16</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1_Thème Office</vt:lpstr>
      <vt:lpstr>Présentation PowerPoint</vt:lpstr>
      <vt:lpstr>Présentation PowerPoint</vt:lpstr>
      <vt:lpstr>Comment décliner ces finalités sur les territoires ?</vt:lpstr>
      <vt:lpstr>Au niveau national…</vt:lpstr>
      <vt:lpstr>Les signataires de la Charte MONALISA au 27/01</vt:lpstr>
      <vt:lpstr>Au niveau départemental…</vt:lpstr>
      <vt:lpstr>Au niveau local…</vt:lpstr>
      <vt:lpstr>Prendre part à la mobilisation…</vt:lpstr>
      <vt:lpstr>Comment prendre part à la mobilisation?</vt:lpstr>
      <vt:lpstr>Présentation PowerPoint</vt:lpstr>
      <vt:lpstr>Les 8 territoires témoins</vt:lpstr>
      <vt:lpstr>Territoires « témoins »</vt:lpstr>
      <vt:lpstr>Zoom sur la démarche dans le Nord</vt:lpstr>
      <vt:lpstr>Présentation PowerPoint</vt:lpstr>
      <vt:lpstr>Présentation PowerPoint</vt:lpstr>
      <vt:lpstr>Présentation PowerPoint</vt:lpstr>
      <vt:lpstr>La coopération territorialisée</vt:lpstr>
      <vt:lpstr>Contact</vt:lpstr>
      <vt:lpstr>Présentation PowerPoint</vt:lpstr>
    </vt:vector>
  </TitlesOfParts>
  <Company>TIMELAB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Barrier</dc:creator>
  <cp:lastModifiedBy>Herlem Magalie</cp:lastModifiedBy>
  <cp:revision>125</cp:revision>
  <cp:lastPrinted>2015-03-25T07:54:07Z</cp:lastPrinted>
  <dcterms:created xsi:type="dcterms:W3CDTF">2014-01-07T17:08:43Z</dcterms:created>
  <dcterms:modified xsi:type="dcterms:W3CDTF">2015-03-25T08:07:46Z</dcterms:modified>
</cp:coreProperties>
</file>